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9" r:id="rId2"/>
    <p:sldId id="262" r:id="rId3"/>
    <p:sldId id="260" r:id="rId4"/>
    <p:sldId id="263" r:id="rId5"/>
    <p:sldId id="267" r:id="rId6"/>
    <p:sldId id="269" r:id="rId7"/>
    <p:sldId id="268" r:id="rId8"/>
    <p:sldId id="270" r:id="rId9"/>
    <p:sldId id="271" r:id="rId10"/>
    <p:sldId id="277" r:id="rId11"/>
    <p:sldId id="272" r:id="rId12"/>
    <p:sldId id="273" r:id="rId13"/>
    <p:sldId id="276" r:id="rId14"/>
    <p:sldId id="278" r:id="rId15"/>
    <p:sldId id="279" r:id="rId16"/>
    <p:sldId id="280" r:id="rId17"/>
    <p:sldId id="282" r:id="rId18"/>
    <p:sldId id="283" r:id="rId19"/>
    <p:sldId id="284" r:id="rId2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2" autoAdjust="0"/>
    <p:restoredTop sz="70114" autoAdjust="0"/>
  </p:normalViewPr>
  <p:slideViewPr>
    <p:cSldViewPr>
      <p:cViewPr>
        <p:scale>
          <a:sx n="50" d="100"/>
          <a:sy n="50" d="100"/>
        </p:scale>
        <p:origin x="2586" y="954"/>
      </p:cViewPr>
      <p:guideLst>
        <p:guide orient="horz" pos="2160"/>
        <p:guide pos="2880"/>
      </p:guideLst>
    </p:cSldViewPr>
  </p:slideViewPr>
  <p:outlineViewPr>
    <p:cViewPr>
      <p:scale>
        <a:sx n="33" d="100"/>
        <a:sy n="33" d="100"/>
      </p:scale>
      <p:origin x="0" y="-493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5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66cd47f36079f007" providerId="LiveId" clId="{70C5B3E0-C5A6-43BB-AC0D-1301EB02C919}"/>
    <pc:docChg chg="custSel addSld delSld modSld">
      <pc:chgData name="" userId="66cd47f36079f007" providerId="LiveId" clId="{70C5B3E0-C5A6-43BB-AC0D-1301EB02C919}" dt="2023-05-12T20:33:33.663" v="1019" actId="20577"/>
      <pc:docMkLst>
        <pc:docMk/>
      </pc:docMkLst>
      <pc:sldChg chg="addSp delSp modSp delAnim modAnim modNotesTx">
        <pc:chgData name="" userId="66cd47f36079f007" providerId="LiveId" clId="{70C5B3E0-C5A6-43BB-AC0D-1301EB02C919}" dt="2023-05-12T20:14:28.110" v="690" actId="1076"/>
        <pc:sldMkLst>
          <pc:docMk/>
          <pc:sldMk cId="1015061090" sldId="260"/>
        </pc:sldMkLst>
        <pc:spChg chg="mod">
          <ac:chgData name="" userId="66cd47f36079f007" providerId="LiveId" clId="{70C5B3E0-C5A6-43BB-AC0D-1301EB02C919}" dt="2023-05-12T19:27:04.738" v="132" actId="20577"/>
          <ac:spMkLst>
            <pc:docMk/>
            <pc:sldMk cId="1015061090" sldId="260"/>
            <ac:spMk id="2" creationId="{5DD7EF80-C249-4972-9313-8476E499ADD9}"/>
          </ac:spMkLst>
        </pc:spChg>
        <pc:spChg chg="mod">
          <ac:chgData name="" userId="66cd47f36079f007" providerId="LiveId" clId="{70C5B3E0-C5A6-43BB-AC0D-1301EB02C919}" dt="2023-05-12T20:02:16.977" v="589" actId="20577"/>
          <ac:spMkLst>
            <pc:docMk/>
            <pc:sldMk cId="1015061090" sldId="260"/>
            <ac:spMk id="3" creationId="{797CB8F0-4E10-499D-9167-647CAB892A51}"/>
          </ac:spMkLst>
        </pc:spChg>
        <pc:spChg chg="mod ord">
          <ac:chgData name="" userId="66cd47f36079f007" providerId="LiveId" clId="{70C5B3E0-C5A6-43BB-AC0D-1301EB02C919}" dt="2023-05-12T20:12:57.363" v="676" actId="1076"/>
          <ac:spMkLst>
            <pc:docMk/>
            <pc:sldMk cId="1015061090" sldId="260"/>
            <ac:spMk id="6" creationId="{6AA887CE-F3AA-4E51-8B26-DDB35C37DC87}"/>
          </ac:spMkLst>
        </pc:spChg>
        <pc:spChg chg="del mod">
          <ac:chgData name="" userId="66cd47f36079f007" providerId="LiveId" clId="{70C5B3E0-C5A6-43BB-AC0D-1301EB02C919}" dt="2023-05-12T19:26:52.175" v="111" actId="478"/>
          <ac:spMkLst>
            <pc:docMk/>
            <pc:sldMk cId="1015061090" sldId="260"/>
            <ac:spMk id="7" creationId="{EAED66B5-407E-4796-87C0-8D54F34C37F1}"/>
          </ac:spMkLst>
        </pc:spChg>
        <pc:spChg chg="del mod">
          <ac:chgData name="" userId="66cd47f36079f007" providerId="LiveId" clId="{70C5B3E0-C5A6-43BB-AC0D-1301EB02C919}" dt="2023-05-12T19:26:49.002" v="109" actId="478"/>
          <ac:spMkLst>
            <pc:docMk/>
            <pc:sldMk cId="1015061090" sldId="260"/>
            <ac:spMk id="8" creationId="{B6686D94-FD11-4B79-8FA2-ED5CBCFC6460}"/>
          </ac:spMkLst>
        </pc:spChg>
        <pc:spChg chg="del mod">
          <ac:chgData name="" userId="66cd47f36079f007" providerId="LiveId" clId="{70C5B3E0-C5A6-43BB-AC0D-1301EB02C919}" dt="2023-05-12T19:26:46.461" v="107" actId="478"/>
          <ac:spMkLst>
            <pc:docMk/>
            <pc:sldMk cId="1015061090" sldId="260"/>
            <ac:spMk id="9" creationId="{090B8140-36A3-4FC3-9053-C4FCE2BC7245}"/>
          </ac:spMkLst>
        </pc:spChg>
        <pc:picChg chg="add mod">
          <ac:chgData name="" userId="66cd47f36079f007" providerId="LiveId" clId="{70C5B3E0-C5A6-43BB-AC0D-1301EB02C919}" dt="2023-05-12T20:14:05.388" v="689" actId="1076"/>
          <ac:picMkLst>
            <pc:docMk/>
            <pc:sldMk cId="1015061090" sldId="260"/>
            <ac:picMk id="5" creationId="{3C66C8DB-FBEA-4E58-B7F2-90B525D22048}"/>
          </ac:picMkLst>
        </pc:picChg>
        <pc:picChg chg="add mod">
          <ac:chgData name="" userId="66cd47f36079f007" providerId="LiveId" clId="{70C5B3E0-C5A6-43BB-AC0D-1301EB02C919}" dt="2023-05-12T20:13:08.099" v="679" actId="1076"/>
          <ac:picMkLst>
            <pc:docMk/>
            <pc:sldMk cId="1015061090" sldId="260"/>
            <ac:picMk id="10" creationId="{70392823-30E3-4A06-98B6-B65A21B9B3EE}"/>
          </ac:picMkLst>
        </pc:picChg>
        <pc:picChg chg="add mod">
          <ac:chgData name="" userId="66cd47f36079f007" providerId="LiveId" clId="{70C5B3E0-C5A6-43BB-AC0D-1301EB02C919}" dt="2023-05-12T20:14:28.110" v="690" actId="1076"/>
          <ac:picMkLst>
            <pc:docMk/>
            <pc:sldMk cId="1015061090" sldId="260"/>
            <ac:picMk id="11" creationId="{24F5C807-A4EB-4EC6-AFAF-2D5F99E3002A}"/>
          </ac:picMkLst>
        </pc:picChg>
        <pc:picChg chg="add mod">
          <ac:chgData name="" userId="66cd47f36079f007" providerId="LiveId" clId="{70C5B3E0-C5A6-43BB-AC0D-1301EB02C919}" dt="2023-05-12T20:13:52.687" v="686" actId="1076"/>
          <ac:picMkLst>
            <pc:docMk/>
            <pc:sldMk cId="1015061090" sldId="260"/>
            <ac:picMk id="13" creationId="{05A23993-0FA5-46C5-ACC2-89CF4DC0C512}"/>
          </ac:picMkLst>
        </pc:picChg>
        <pc:picChg chg="add mod modCrop">
          <ac:chgData name="" userId="66cd47f36079f007" providerId="LiveId" clId="{70C5B3E0-C5A6-43BB-AC0D-1301EB02C919}" dt="2023-05-12T20:13:54.761" v="687" actId="1076"/>
          <ac:picMkLst>
            <pc:docMk/>
            <pc:sldMk cId="1015061090" sldId="260"/>
            <ac:picMk id="15" creationId="{C47168FD-D204-494D-8ACD-6BA738AED15C}"/>
          </ac:picMkLst>
        </pc:picChg>
        <pc:picChg chg="add mod">
          <ac:chgData name="" userId="66cd47f36079f007" providerId="LiveId" clId="{70C5B3E0-C5A6-43BB-AC0D-1301EB02C919}" dt="2023-05-12T20:13:59.467" v="688" actId="1076"/>
          <ac:picMkLst>
            <pc:docMk/>
            <pc:sldMk cId="1015061090" sldId="260"/>
            <ac:picMk id="17" creationId="{7074369C-9655-4C11-96FC-67E1798041A6}"/>
          </ac:picMkLst>
        </pc:picChg>
      </pc:sldChg>
      <pc:sldChg chg="del">
        <pc:chgData name="" userId="66cd47f36079f007" providerId="LiveId" clId="{70C5B3E0-C5A6-43BB-AC0D-1301EB02C919}" dt="2023-05-12T19:18:08.061" v="1" actId="2696"/>
        <pc:sldMkLst>
          <pc:docMk/>
          <pc:sldMk cId="2732065857" sldId="261"/>
        </pc:sldMkLst>
      </pc:sldChg>
      <pc:sldChg chg="delSp modSp modAnim">
        <pc:chgData name="" userId="66cd47f36079f007" providerId="LiveId" clId="{70C5B3E0-C5A6-43BB-AC0D-1301EB02C919}" dt="2023-05-12T19:25:39.315" v="104" actId="20577"/>
        <pc:sldMkLst>
          <pc:docMk/>
          <pc:sldMk cId="934975303" sldId="262"/>
        </pc:sldMkLst>
        <pc:spChg chg="mod">
          <ac:chgData name="" userId="66cd47f36079f007" providerId="LiveId" clId="{70C5B3E0-C5A6-43BB-AC0D-1301EB02C919}" dt="2023-05-12T19:18:31.140" v="22" actId="20577"/>
          <ac:spMkLst>
            <pc:docMk/>
            <pc:sldMk cId="934975303" sldId="262"/>
            <ac:spMk id="2" creationId="{44690E47-D0FC-45CA-BF32-115DE5CA9918}"/>
          </ac:spMkLst>
        </pc:spChg>
        <pc:spChg chg="mod">
          <ac:chgData name="" userId="66cd47f36079f007" providerId="LiveId" clId="{70C5B3E0-C5A6-43BB-AC0D-1301EB02C919}" dt="2023-05-12T19:25:39.315" v="104" actId="20577"/>
          <ac:spMkLst>
            <pc:docMk/>
            <pc:sldMk cId="934975303" sldId="262"/>
            <ac:spMk id="3" creationId="{2CEAA5F1-1444-4B1C-92D0-20D21C2A8168}"/>
          </ac:spMkLst>
        </pc:spChg>
        <pc:picChg chg="del">
          <ac:chgData name="" userId="66cd47f36079f007" providerId="LiveId" clId="{70C5B3E0-C5A6-43BB-AC0D-1301EB02C919}" dt="2023-05-12T19:18:01.287" v="0" actId="478"/>
          <ac:picMkLst>
            <pc:docMk/>
            <pc:sldMk cId="934975303" sldId="262"/>
            <ac:picMk id="6" creationId="{B76C500E-6F5B-4311-8718-73EE5B771D63}"/>
          </ac:picMkLst>
        </pc:picChg>
      </pc:sldChg>
      <pc:sldChg chg="addSp modSp add modAnim modNotesTx">
        <pc:chgData name="" userId="66cd47f36079f007" providerId="LiveId" clId="{70C5B3E0-C5A6-43BB-AC0D-1301EB02C919}" dt="2023-05-12T20:27:40.371" v="973" actId="1076"/>
        <pc:sldMkLst>
          <pc:docMk/>
          <pc:sldMk cId="995357619" sldId="263"/>
        </pc:sldMkLst>
        <pc:spChg chg="mod">
          <ac:chgData name="" userId="66cd47f36079f007" providerId="LiveId" clId="{70C5B3E0-C5A6-43BB-AC0D-1301EB02C919}" dt="2023-05-12T20:14:51.556" v="695" actId="27636"/>
          <ac:spMkLst>
            <pc:docMk/>
            <pc:sldMk cId="995357619" sldId="263"/>
            <ac:spMk id="2" creationId="{55431A75-6844-496A-97C0-0E5E3CDFB781}"/>
          </ac:spMkLst>
        </pc:spChg>
        <pc:spChg chg="mod">
          <ac:chgData name="" userId="66cd47f36079f007" providerId="LiveId" clId="{70C5B3E0-C5A6-43BB-AC0D-1301EB02C919}" dt="2023-05-12T20:24:55.555" v="961" actId="20577"/>
          <ac:spMkLst>
            <pc:docMk/>
            <pc:sldMk cId="995357619" sldId="263"/>
            <ac:spMk id="3" creationId="{9707506D-6A00-4A46-8FA3-85E4AF6B6895}"/>
          </ac:spMkLst>
        </pc:spChg>
        <pc:picChg chg="add mod">
          <ac:chgData name="" userId="66cd47f36079f007" providerId="LiveId" clId="{70C5B3E0-C5A6-43BB-AC0D-1301EB02C919}" dt="2023-05-12T20:27:34.938" v="972" actId="1076"/>
          <ac:picMkLst>
            <pc:docMk/>
            <pc:sldMk cId="995357619" sldId="263"/>
            <ac:picMk id="5" creationId="{CAA64601-339C-47B8-9460-E36FE1C583FD}"/>
          </ac:picMkLst>
        </pc:picChg>
        <pc:picChg chg="add mod">
          <ac:chgData name="" userId="66cd47f36079f007" providerId="LiveId" clId="{70C5B3E0-C5A6-43BB-AC0D-1301EB02C919}" dt="2023-05-12T20:27:40.371" v="973" actId="1076"/>
          <ac:picMkLst>
            <pc:docMk/>
            <pc:sldMk cId="995357619" sldId="263"/>
            <ac:picMk id="6" creationId="{EB7F3790-685A-49D2-B964-2258BEE05E6C}"/>
          </ac:picMkLst>
        </pc:picChg>
      </pc:sldChg>
      <pc:sldChg chg="del">
        <pc:chgData name="" userId="66cd47f36079f007" providerId="LiveId" clId="{70C5B3E0-C5A6-43BB-AC0D-1301EB02C919}" dt="2023-05-12T19:18:14.775" v="2" actId="2696"/>
        <pc:sldMkLst>
          <pc:docMk/>
          <pc:sldMk cId="1453221611" sldId="263"/>
        </pc:sldMkLst>
      </pc:sldChg>
      <pc:sldChg chg="add del">
        <pc:chgData name="" userId="66cd47f36079f007" providerId="LiveId" clId="{70C5B3E0-C5A6-43BB-AC0D-1301EB02C919}" dt="2023-05-12T20:29:18.764" v="976" actId="2696"/>
        <pc:sldMkLst>
          <pc:docMk/>
          <pc:sldMk cId="2479780987" sldId="264"/>
        </pc:sldMkLst>
      </pc:sldChg>
      <pc:sldChg chg="del">
        <pc:chgData name="" userId="66cd47f36079f007" providerId="LiveId" clId="{70C5B3E0-C5A6-43BB-AC0D-1301EB02C919}" dt="2023-05-12T19:18:14.809" v="3" actId="2696"/>
        <pc:sldMkLst>
          <pc:docMk/>
          <pc:sldMk cId="3002102775" sldId="264"/>
        </pc:sldMkLst>
      </pc:sldChg>
      <pc:sldChg chg="del">
        <pc:chgData name="" userId="66cd47f36079f007" providerId="LiveId" clId="{70C5B3E0-C5A6-43BB-AC0D-1301EB02C919}" dt="2023-05-12T19:18:14.840" v="4" actId="2696"/>
        <pc:sldMkLst>
          <pc:docMk/>
          <pc:sldMk cId="3903071054" sldId="265"/>
        </pc:sldMkLst>
      </pc:sldChg>
      <pc:sldChg chg="del">
        <pc:chgData name="" userId="66cd47f36079f007" providerId="LiveId" clId="{70C5B3E0-C5A6-43BB-AC0D-1301EB02C919}" dt="2023-05-12T19:18:14.865" v="5" actId="2696"/>
        <pc:sldMkLst>
          <pc:docMk/>
          <pc:sldMk cId="2283663850" sldId="266"/>
        </pc:sldMkLst>
      </pc:sldChg>
      <pc:sldChg chg="del">
        <pc:chgData name="" userId="66cd47f36079f007" providerId="LiveId" clId="{70C5B3E0-C5A6-43BB-AC0D-1301EB02C919}" dt="2023-05-12T19:18:14.889" v="6" actId="2696"/>
        <pc:sldMkLst>
          <pc:docMk/>
          <pc:sldMk cId="3689724128" sldId="267"/>
        </pc:sldMkLst>
      </pc:sldChg>
      <pc:sldChg chg="add">
        <pc:chgData name="" userId="66cd47f36079f007" providerId="LiveId" clId="{70C5B3E0-C5A6-43BB-AC0D-1301EB02C919}" dt="2023-05-12T20:29:06.864" v="975"/>
        <pc:sldMkLst>
          <pc:docMk/>
          <pc:sldMk cId="3916066887" sldId="267"/>
        </pc:sldMkLst>
      </pc:sldChg>
      <pc:sldChg chg="del">
        <pc:chgData name="" userId="66cd47f36079f007" providerId="LiveId" clId="{70C5B3E0-C5A6-43BB-AC0D-1301EB02C919}" dt="2023-05-12T19:18:14.910" v="7" actId="2696"/>
        <pc:sldMkLst>
          <pc:docMk/>
          <pc:sldMk cId="2973122843" sldId="268"/>
        </pc:sldMkLst>
      </pc:sldChg>
      <pc:sldChg chg="del">
        <pc:chgData name="" userId="66cd47f36079f007" providerId="LiveId" clId="{70C5B3E0-C5A6-43BB-AC0D-1301EB02C919}" dt="2023-05-12T19:18:14.938" v="8" actId="2696"/>
        <pc:sldMkLst>
          <pc:docMk/>
          <pc:sldMk cId="1439464357" sldId="269"/>
        </pc:sldMkLst>
      </pc:sldChg>
      <pc:sldChg chg="del">
        <pc:chgData name="" userId="66cd47f36079f007" providerId="LiveId" clId="{70C5B3E0-C5A6-43BB-AC0D-1301EB02C919}" dt="2023-05-12T19:18:14.978" v="9" actId="2696"/>
        <pc:sldMkLst>
          <pc:docMk/>
          <pc:sldMk cId="114511296" sldId="270"/>
        </pc:sldMkLst>
      </pc:sldChg>
      <pc:sldChg chg="del">
        <pc:chgData name="" userId="66cd47f36079f007" providerId="LiveId" clId="{70C5B3E0-C5A6-43BB-AC0D-1301EB02C919}" dt="2023-05-12T19:18:15.016" v="10" actId="2696"/>
        <pc:sldMkLst>
          <pc:docMk/>
          <pc:sldMk cId="996480705" sldId="271"/>
        </pc:sldMkLst>
      </pc:sldChg>
      <pc:sldChg chg="modSp modAnim modNotesTx">
        <pc:chgData name="" userId="66cd47f36079f007" providerId="LiveId" clId="{70C5B3E0-C5A6-43BB-AC0D-1301EB02C919}" dt="2023-05-12T20:33:33.663" v="1019" actId="20577"/>
        <pc:sldMkLst>
          <pc:docMk/>
          <pc:sldMk cId="4008259786" sldId="277"/>
        </pc:sldMkLst>
        <pc:spChg chg="mod">
          <ac:chgData name="" userId="66cd47f36079f007" providerId="LiveId" clId="{70C5B3E0-C5A6-43BB-AC0D-1301EB02C919}" dt="2023-05-12T20:33:23.238" v="979" actId="6549"/>
          <ac:spMkLst>
            <pc:docMk/>
            <pc:sldMk cId="4008259786" sldId="277"/>
            <ac:spMk id="3" creationId="{00000000-0000-0000-0000-000000000000}"/>
          </ac:spMkLst>
        </pc:spChg>
      </pc:sldChg>
    </pc:docChg>
  </pc:docChgLst>
  <pc:docChgLst>
    <pc:chgData userId="66cd47f36079f007" providerId="LiveId" clId="{24C5B71D-A456-4504-984D-DC102B43F2B8}"/>
    <pc:docChg chg="custSel modSld">
      <pc:chgData name="" userId="66cd47f36079f007" providerId="LiveId" clId="{24C5B71D-A456-4504-984D-DC102B43F2B8}" dt="2023-05-13T05:48:08.551" v="206" actId="1076"/>
      <pc:docMkLst>
        <pc:docMk/>
      </pc:docMkLst>
      <pc:sldChg chg="addSp delSp modSp delAnim modAnim">
        <pc:chgData name="" userId="66cd47f36079f007" providerId="LiveId" clId="{24C5B71D-A456-4504-984D-DC102B43F2B8}" dt="2023-05-12T21:04:55.980" v="17"/>
        <pc:sldMkLst>
          <pc:docMk/>
          <pc:sldMk cId="1015061090" sldId="260"/>
        </pc:sldMkLst>
        <pc:picChg chg="add del mod">
          <ac:chgData name="" userId="66cd47f36079f007" providerId="LiveId" clId="{24C5B71D-A456-4504-984D-DC102B43F2B8}" dt="2023-05-12T21:01:51.211" v="8" actId="478"/>
          <ac:picMkLst>
            <pc:docMk/>
            <pc:sldMk cId="1015061090" sldId="260"/>
            <ac:picMk id="7" creationId="{A126EE11-9BA3-4AD3-A1B6-F1BFCD66501F}"/>
          </ac:picMkLst>
        </pc:picChg>
        <pc:picChg chg="add del mod">
          <ac:chgData name="" userId="66cd47f36079f007" providerId="LiveId" clId="{24C5B71D-A456-4504-984D-DC102B43F2B8}" dt="2023-05-12T21:02:11.924" v="10" actId="478"/>
          <ac:picMkLst>
            <pc:docMk/>
            <pc:sldMk cId="1015061090" sldId="260"/>
            <ac:picMk id="9" creationId="{36BA19BB-3AA3-4FA8-A741-3BB20CE9D9C4}"/>
          </ac:picMkLst>
        </pc:picChg>
        <pc:picChg chg="mod">
          <ac:chgData name="" userId="66cd47f36079f007" providerId="LiveId" clId="{24C5B71D-A456-4504-984D-DC102B43F2B8}" dt="2023-05-12T21:04:19.390" v="16" actId="1076"/>
          <ac:picMkLst>
            <pc:docMk/>
            <pc:sldMk cId="1015061090" sldId="260"/>
            <ac:picMk id="13" creationId="{05A23993-0FA5-46C5-ACC2-89CF4DC0C512}"/>
          </ac:picMkLst>
        </pc:picChg>
        <pc:picChg chg="add mod">
          <ac:chgData name="" userId="66cd47f36079f007" providerId="LiveId" clId="{24C5B71D-A456-4504-984D-DC102B43F2B8}" dt="2023-05-12T21:03:27.052" v="11"/>
          <ac:picMkLst>
            <pc:docMk/>
            <pc:sldMk cId="1015061090" sldId="260"/>
            <ac:picMk id="14" creationId="{BB9517FE-FA28-4582-9986-ECB5351B5620}"/>
          </ac:picMkLst>
        </pc:picChg>
      </pc:sldChg>
      <pc:sldChg chg="addSp modSp modAnim">
        <pc:chgData name="" userId="66cd47f36079f007" providerId="LiveId" clId="{24C5B71D-A456-4504-984D-DC102B43F2B8}" dt="2023-05-13T05:48:08.551" v="206" actId="1076"/>
        <pc:sldMkLst>
          <pc:docMk/>
          <pc:sldMk cId="995357619" sldId="263"/>
        </pc:sldMkLst>
        <pc:spChg chg="mod">
          <ac:chgData name="" userId="66cd47f36079f007" providerId="LiveId" clId="{24C5B71D-A456-4504-984D-DC102B43F2B8}" dt="2023-05-13T05:46:01.012" v="185"/>
          <ac:spMkLst>
            <pc:docMk/>
            <pc:sldMk cId="995357619" sldId="263"/>
            <ac:spMk id="3" creationId="{9707506D-6A00-4A46-8FA3-85E4AF6B6895}"/>
          </ac:spMkLst>
        </pc:spChg>
        <pc:picChg chg="mod">
          <ac:chgData name="" userId="66cd47f36079f007" providerId="LiveId" clId="{24C5B71D-A456-4504-984D-DC102B43F2B8}" dt="2023-05-13T05:47:33.229" v="202" actId="1076"/>
          <ac:picMkLst>
            <pc:docMk/>
            <pc:sldMk cId="995357619" sldId="263"/>
            <ac:picMk id="5" creationId="{CAA64601-339C-47B8-9460-E36FE1C583FD}"/>
          </ac:picMkLst>
        </pc:picChg>
        <pc:picChg chg="mod">
          <ac:chgData name="" userId="66cd47f36079f007" providerId="LiveId" clId="{24C5B71D-A456-4504-984D-DC102B43F2B8}" dt="2023-05-13T05:47:41.102" v="204" actId="1076"/>
          <ac:picMkLst>
            <pc:docMk/>
            <pc:sldMk cId="995357619" sldId="263"/>
            <ac:picMk id="6" creationId="{EB7F3790-685A-49D2-B964-2258BEE05E6C}"/>
          </ac:picMkLst>
        </pc:picChg>
        <pc:picChg chg="add mod">
          <ac:chgData name="" userId="66cd47f36079f007" providerId="LiveId" clId="{24C5B71D-A456-4504-984D-DC102B43F2B8}" dt="2023-05-13T05:48:08.551" v="206" actId="1076"/>
          <ac:picMkLst>
            <pc:docMk/>
            <pc:sldMk cId="995357619" sldId="263"/>
            <ac:picMk id="7" creationId="{6E10CBD0-11B8-445C-8390-46C2E3A7C1B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968"/>
          </a:xfrm>
          <a:prstGeom prst="rect">
            <a:avLst/>
          </a:prstGeom>
        </p:spPr>
        <p:txBody>
          <a:bodyPr vert="horz" lIns="91440" tIns="45720" rIns="91440" bIns="45720" rtlCol="0"/>
          <a:lstStyle>
            <a:lvl1pPr algn="r">
              <a:defRPr sz="1200"/>
            </a:lvl1pPr>
          </a:lstStyle>
          <a:p>
            <a:fld id="{12DC76DE-120F-4691-91C5-A2C4AAF9622C}" type="datetimeFigureOut">
              <a:rPr lang="en-US" smtClean="0"/>
              <a:t>5/13/2023</a:t>
            </a:fld>
            <a:endParaRPr lang="en-US"/>
          </a:p>
        </p:txBody>
      </p:sp>
      <p:sp>
        <p:nvSpPr>
          <p:cNvPr id="4" name="Footer Placeholder 3"/>
          <p:cNvSpPr>
            <a:spLocks noGrp="1"/>
          </p:cNvSpPr>
          <p:nvPr>
            <p:ph type="ftr" sz="quarter" idx="2"/>
          </p:nvPr>
        </p:nvSpPr>
        <p:spPr>
          <a:xfrm>
            <a:off x="0" y="9431258"/>
            <a:ext cx="2946400" cy="49696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31258"/>
            <a:ext cx="2946400" cy="496968"/>
          </a:xfrm>
          <a:prstGeom prst="rect">
            <a:avLst/>
          </a:prstGeom>
        </p:spPr>
        <p:txBody>
          <a:bodyPr vert="horz" lIns="91440" tIns="45720" rIns="91440" bIns="45720" rtlCol="0" anchor="b"/>
          <a:lstStyle>
            <a:lvl1pPr algn="r">
              <a:defRPr sz="1200"/>
            </a:lvl1pPr>
          </a:lstStyle>
          <a:p>
            <a:fld id="{E51225A3-7DAE-429A-BD11-2E6A84C23081}" type="slidenum">
              <a:rPr lang="en-US" smtClean="0"/>
              <a:t>‹#›</a:t>
            </a:fld>
            <a:endParaRPr lang="en-US"/>
          </a:p>
        </p:txBody>
      </p:sp>
    </p:spTree>
    <p:extLst>
      <p:ext uri="{BB962C8B-B14F-4D97-AF65-F5344CB8AC3E}">
        <p14:creationId xmlns:p14="http://schemas.microsoft.com/office/powerpoint/2010/main" val="12777032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25BE7F6-276C-4D9D-9259-F1DCB85201AF}" type="datetimeFigureOut">
              <a:rPr lang="en-ZA" smtClean="0"/>
              <a:pPr/>
              <a:t>2023/05/13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0090"/>
            <a:ext cx="2945659" cy="4964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0"/>
            <a:ext cx="2945659" cy="496411"/>
          </a:xfrm>
          <a:prstGeom prst="rect">
            <a:avLst/>
          </a:prstGeom>
        </p:spPr>
        <p:txBody>
          <a:bodyPr vert="horz" lIns="91440" tIns="45720" rIns="91440" bIns="45720" rtlCol="0" anchor="b"/>
          <a:lstStyle>
            <a:lvl1pPr algn="r">
              <a:defRPr sz="1200"/>
            </a:lvl1pPr>
          </a:lstStyle>
          <a:p>
            <a:fld id="{DA5126F0-F302-4A7F-B6C5-EF944B8A4603}" type="slidenum">
              <a:rPr lang="en-ZA" smtClean="0"/>
              <a:pPr/>
              <a:t>‹#›</a:t>
            </a:fld>
            <a:endParaRPr lang="en-ZA"/>
          </a:p>
        </p:txBody>
      </p:sp>
    </p:spTree>
    <p:extLst>
      <p:ext uri="{BB962C8B-B14F-4D97-AF65-F5344CB8AC3E}">
        <p14:creationId xmlns:p14="http://schemas.microsoft.com/office/powerpoint/2010/main" val="27892125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ZA" dirty="0"/>
          </a:p>
        </p:txBody>
      </p:sp>
    </p:spTree>
    <p:extLst>
      <p:ext uri="{BB962C8B-B14F-4D97-AF65-F5344CB8AC3E}">
        <p14:creationId xmlns:p14="http://schemas.microsoft.com/office/powerpoint/2010/main" val="255712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view in the early church that the gospels were written by the apostles or by their close associates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“Testimony offers us . . . both a reputable historiographic category for reading the Gospels as history, and also a theological model for understanding the Gospels as the entirely appropriate means of access to the historical reality of Jesus.” (p.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an often-quoted comment by Vincent Taylor (1933), he wrote that “if the Form-Critics are right, the disciples must have been translated to heaven immediately after the Resurrection.”</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Bauckham’s</a:t>
            </a:r>
            <a:r>
              <a:rPr lang="en-US" sz="1200" b="0" i="0" kern="1200" dirty="0">
                <a:solidFill>
                  <a:schemeClr val="tx1"/>
                </a:solidFill>
                <a:effectLst/>
                <a:latin typeface="+mn-lt"/>
                <a:ea typeface="+mn-ea"/>
                <a:cs typeface="+mn-cs"/>
              </a:rPr>
              <a:t> category of the gospel as testimony bridges history and theology – “But it is also a rather neglected fact that all history, like all knowledge, relies on testimony.” p. 5</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9454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the closest genre to the Gospels as Graeco-Roman biography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1202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As the emphatic “just as they were delivered to us”[ Luke 1: 2] shows, between Jesus and the earliest “literary sources” about him (including Luke, the author himself) stand only those who had been direct eye-witnesses of the activity of Jesus from the beginning. . . . Luke was an author at the end of the second generation.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 “from the beginning” and the eyewitnesses, Luke echoes the Greek historian Polybius who was widely admired as defining and exemplifying the best principles of Hellenistic historiography,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9006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Bartimaeus, Simon of Cyrene and his sons, and Joseph of Arimathea, Jairus. Mary Magdalene. Jesus’ brothers: </a:t>
            </a:r>
            <a:r>
              <a:rPr lang="en-US" sz="1200" b="0" i="0" u="none" strike="noStrike" kern="1200" baseline="0" dirty="0">
                <a:solidFill>
                  <a:schemeClr val="tx1"/>
                </a:solidFill>
                <a:latin typeface="+mn-lt"/>
                <a:ea typeface="+mn-ea"/>
                <a:cs typeface="+mn-cs"/>
              </a:rPr>
              <a:t>James and </a:t>
            </a:r>
            <a:r>
              <a:rPr lang="en-US" sz="1200" b="0" i="0" u="none" strike="noStrike" kern="1200" baseline="0" dirty="0" err="1">
                <a:solidFill>
                  <a:schemeClr val="tx1"/>
                </a:solidFill>
                <a:latin typeface="+mn-lt"/>
                <a:ea typeface="+mn-ea"/>
                <a:cs typeface="+mn-cs"/>
              </a:rPr>
              <a:t>Joses</a:t>
            </a:r>
            <a:r>
              <a:rPr lang="en-US" sz="1200" b="0" i="0" u="none" strike="noStrike" kern="1200" baseline="0" dirty="0">
                <a:solidFill>
                  <a:schemeClr val="tx1"/>
                </a:solidFill>
                <a:latin typeface="+mn-lt"/>
                <a:ea typeface="+mn-ea"/>
                <a:cs typeface="+mn-cs"/>
              </a:rPr>
              <a:t> and Judas and Simon</a:t>
            </a:r>
            <a:r>
              <a:rPr lang="en-US" sz="1200" b="0" i="0" kern="1200" dirty="0">
                <a:solidFill>
                  <a:schemeClr val="tx1"/>
                </a:solidFill>
                <a:effectLst/>
                <a:latin typeface="+mn-lt"/>
                <a:ea typeface="+mn-ea"/>
                <a:cs typeface="+mn-cs"/>
              </a:rPr>
              <a:t> (Mark 6)</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tendency of Matthew and Luke to omit some of the names we find in Mark would be explained if these people had become, by the time Matthew and Luke wrote, too obscure for them to wish to retain the names when they were engaged in abbreviating Mark’s narratives.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could hardly be clearer that the Gospels are appealing to their role as eyewitnesses. The primacy of sight (often expressed in the well-known saying of Heraclitus: “Eyes are surer witnesses than ears” was a feature of the ancient Greek theory of cognition,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this way my proposal that the Evangelists were careful to name precisely the women who were well known to them as witnesses to these crucial events in the origins of the Christian movement explains the variations among their lists of women as no other proposal has succeeded in doing.</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09345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I wonder if I were to ask you what are the most popular boys names and girls names in South Africa right now? I wonder how accurately you would be able to guess?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Israeli scholar Tal </a:t>
            </a:r>
            <a:r>
              <a:rPr lang="en-US" sz="1200" b="0" i="0" kern="1200" dirty="0" err="1">
                <a:solidFill>
                  <a:schemeClr val="tx1"/>
                </a:solidFill>
                <a:effectLst/>
                <a:latin typeface="+mn-lt"/>
                <a:ea typeface="+mn-ea"/>
                <a:cs typeface="+mn-cs"/>
              </a:rPr>
              <a:t>Ilan</a:t>
            </a:r>
            <a:r>
              <a:rPr lang="en-US" sz="1200" b="0" i="0" kern="1200" dirty="0">
                <a:solidFill>
                  <a:schemeClr val="tx1"/>
                </a:solidFill>
                <a:effectLst/>
                <a:latin typeface="+mn-lt"/>
                <a:ea typeface="+mn-ea"/>
                <a:cs typeface="+mn-cs"/>
              </a:rPr>
              <a:t> and was published in 2002 as </a:t>
            </a:r>
            <a:r>
              <a:rPr lang="en-US" sz="1200" b="0" i="1" kern="1200" dirty="0">
                <a:solidFill>
                  <a:schemeClr val="tx1"/>
                </a:solidFill>
                <a:effectLst/>
                <a:latin typeface="+mn-lt"/>
                <a:ea typeface="+mn-ea"/>
                <a:cs typeface="+mn-cs"/>
              </a:rPr>
              <a:t>Lexicon of Jewish Names in Late Antiquity: Part I: Palestine 330 BCE– 200 CE.</a:t>
            </a:r>
          </a:p>
          <a:p>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correspondence is very unlikely to have resulted from addition of names to the traditions, even within Palestinian Jewish Christianity, and could not possibly have resulted from the addition of names to the traditions outside Jewish Palestine, since the pattern of Jewish name usage in the Diaspora was very different.</a:t>
            </a:r>
          </a:p>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47120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Luke uses the same device to introduce some key women who were witnesses</a:t>
            </a:r>
          </a:p>
          <a:p>
            <a:r>
              <a:rPr lang="en-US" sz="1200" b="0" i="0" kern="1200" dirty="0" err="1">
                <a:solidFill>
                  <a:schemeClr val="tx1"/>
                </a:solidFill>
                <a:effectLst/>
                <a:latin typeface="+mn-lt"/>
                <a:ea typeface="+mn-ea"/>
                <a:cs typeface="+mn-cs"/>
              </a:rPr>
              <a:t>Bauckham</a:t>
            </a:r>
            <a:r>
              <a:rPr lang="en-US" sz="1200" b="0" i="0" kern="1200" dirty="0">
                <a:solidFill>
                  <a:schemeClr val="tx1"/>
                </a:solidFill>
                <a:effectLst/>
                <a:latin typeface="+mn-lt"/>
                <a:ea typeface="+mn-ea"/>
                <a:cs typeface="+mn-cs"/>
              </a:rPr>
              <a:t> shows this device in other ancient biographies: Lucian’s Alexander, Porphyry’s account of Plotinus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Peter’s perspective comes through in Mark</a:t>
            </a:r>
          </a:p>
        </p:txBody>
      </p:sp>
    </p:spTree>
    <p:extLst>
      <p:ext uri="{BB962C8B-B14F-4D97-AF65-F5344CB8AC3E}">
        <p14:creationId xmlns:p14="http://schemas.microsoft.com/office/powerpoint/2010/main" val="294782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96138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Lewis commenting on the skepticism of the biblical critics of his day</a:t>
            </a:r>
          </a:p>
          <a:p>
            <a:r>
              <a:rPr lang="en-US" sz="1200" b="0" i="0" kern="1200" dirty="0">
                <a:solidFill>
                  <a:schemeClr val="tx1"/>
                </a:solidFill>
                <a:effectLst/>
                <a:latin typeface="+mn-lt"/>
                <a:ea typeface="+mn-ea"/>
                <a:cs typeface="+mn-cs"/>
              </a:rPr>
              <a:t>Fern seeds and elephants - </a:t>
            </a:r>
            <a:r>
              <a:rPr lang="en-US" sz="1200" b="0" i="1" kern="1200" dirty="0">
                <a:solidFill>
                  <a:schemeClr val="tx1"/>
                </a:solidFill>
                <a:effectLst/>
                <a:latin typeface="+mn-lt"/>
                <a:ea typeface="+mn-ea"/>
                <a:cs typeface="+mn-cs"/>
              </a:rPr>
              <a:t>Originally entitled 'Modern Theology and Biblical Criticism', Lewis read this essay at Westcott House, Cambridge, on 11 May 1959 – “</a:t>
            </a:r>
            <a:r>
              <a:rPr lang="en-US" sz="1200" b="0" i="0" kern="1200" dirty="0">
                <a:solidFill>
                  <a:schemeClr val="tx1"/>
                </a:solidFill>
                <a:effectLst/>
                <a:latin typeface="+mn-lt"/>
                <a:ea typeface="+mn-ea"/>
                <a:cs typeface="+mn-cs"/>
              </a:rPr>
              <a:t>They claim to see fern-seed and can't see an elephant ten yards way in broad daylight.”</a:t>
            </a:r>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personality of Jesus has no importance for the kerygma either of Paul or John... Indeed, the tradition of the earliest Church did not even unconsciously preserve a picture of his personality. Every attempt to reconstruct one remains a play of subjective imagination.’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evidence have we that he would recognize a personality if it were there? For it is Bultmann </a:t>
            </a:r>
            <a:r>
              <a:rPr lang="en-US" sz="1200" b="0" i="1" kern="1200" dirty="0">
                <a:solidFill>
                  <a:schemeClr val="tx1"/>
                </a:solidFill>
                <a:effectLst/>
                <a:latin typeface="+mn-lt"/>
                <a:ea typeface="+mn-ea"/>
                <a:cs typeface="+mn-cs"/>
              </a:rPr>
              <a:t>contra mundum</a:t>
            </a:r>
            <a:r>
              <a:rPr lang="en-US" sz="1200" b="0" i="0" kern="1200" dirty="0">
                <a:solidFill>
                  <a:schemeClr val="tx1"/>
                </a:solidFill>
                <a:effectLst/>
                <a:latin typeface="+mn-lt"/>
                <a:ea typeface="+mn-ea"/>
                <a:cs typeface="+mn-cs"/>
              </a:rPr>
              <a:t>. If anything whatever is common to all believers, and even to many unbelievers, it is the sense that in the Gospels they have met a personality.”</a:t>
            </a:r>
            <a:endParaRPr lang="en-US" sz="1200" b="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6248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9919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Dead Sea Scrolls found in eleven caves near Khirbet Qumran, on the northwestern shores of the Dead Sea.</a:t>
            </a:r>
          </a:p>
        </p:txBody>
      </p:sp>
    </p:spTree>
    <p:extLst>
      <p:ext uri="{BB962C8B-B14F-4D97-AF65-F5344CB8AC3E}">
        <p14:creationId xmlns:p14="http://schemas.microsoft.com/office/powerpoint/2010/main" val="120795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generation or two back it was fashionable, for example, for scholars to deny that king David had ever existed because there was no evidence for him outside the Bible. That is until the discovery of the Tel Dan inscription in 1993, dating from the 9C BC and made reference to the “House of David”.</a:t>
            </a:r>
          </a:p>
          <a:p>
            <a:endParaRPr lang="en-US" dirty="0"/>
          </a:p>
          <a:p>
            <a:r>
              <a:rPr lang="en-US" dirty="0"/>
              <a:t>There were also no known references outside of the Bible to the pool of Siloam that Jesus refers to in John 9. That is until, in 2004 during construction work to repair a large water pipe south of Jerusalem’s Temple Mount, a monumental pool with this inscription was discovered.</a:t>
            </a:r>
            <a:endParaRPr lang="en-ZA" dirty="0"/>
          </a:p>
        </p:txBody>
      </p:sp>
    </p:spTree>
    <p:extLst>
      <p:ext uri="{BB962C8B-B14F-4D97-AF65-F5344CB8AC3E}">
        <p14:creationId xmlns:p14="http://schemas.microsoft.com/office/powerpoint/2010/main" val="49409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200" b="0" i="0" kern="1200" baseline="0" dirty="0">
              <a:solidFill>
                <a:schemeClr val="tx1"/>
              </a:solidFill>
              <a:effectLst/>
              <a:latin typeface="+mn-lt"/>
              <a:ea typeface="+mn-ea"/>
              <a:cs typeface="+mn-cs"/>
            </a:endParaRPr>
          </a:p>
          <a:p>
            <a:pPr marL="0" indent="0">
              <a:buFontTx/>
              <a:buNone/>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5610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9913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Strauss – an account of Jesus’ life stripped of all miraculous elements - the early church developed these stories in order to present Jesus as the Messiah of the Jewish prophecies - miracles are explained as myths developed by early Christians to support their evolving conception of Jesus</a:t>
            </a:r>
          </a:p>
          <a:p>
            <a:r>
              <a:rPr lang="en-US" sz="1200" b="0" i="0" kern="1200" dirty="0">
                <a:solidFill>
                  <a:schemeClr val="tx1"/>
                </a:solidFill>
                <a:effectLst/>
                <a:latin typeface="+mn-lt"/>
                <a:ea typeface="+mn-ea"/>
                <a:cs typeface="+mn-cs"/>
              </a:rPr>
              <a:t>Renan – similar perspective</a:t>
            </a:r>
          </a:p>
        </p:txBody>
      </p:sp>
    </p:spTree>
    <p:extLst>
      <p:ext uri="{BB962C8B-B14F-4D97-AF65-F5344CB8AC3E}">
        <p14:creationId xmlns:p14="http://schemas.microsoft.com/office/powerpoint/2010/main" val="333344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Lightfoot, Westcott &amp; </a:t>
            </a:r>
            <a:r>
              <a:rPr lang="en-US" dirty="0" err="1"/>
              <a:t>Hort</a:t>
            </a:r>
            <a:r>
              <a:rPr lang="en-US" dirty="0"/>
              <a:t> established an early date for the Ignatian and Clementine epistles</a:t>
            </a: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5336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Karl Ludwig Schmidt, Martin </a:t>
            </a:r>
            <a:r>
              <a:rPr lang="en-US" sz="1200" b="0" i="0" kern="1200" dirty="0" err="1">
                <a:solidFill>
                  <a:schemeClr val="tx1"/>
                </a:solidFill>
                <a:effectLst/>
                <a:latin typeface="+mn-lt"/>
                <a:ea typeface="+mn-ea"/>
                <a:cs typeface="+mn-cs"/>
              </a:rPr>
              <a:t>Dibelius</a:t>
            </a:r>
            <a:r>
              <a:rPr lang="en-US" sz="1200" b="0" i="0" kern="1200" dirty="0">
                <a:solidFill>
                  <a:schemeClr val="tx1"/>
                </a:solidFill>
                <a:effectLst/>
                <a:latin typeface="+mn-lt"/>
                <a:ea typeface="+mn-ea"/>
                <a:cs typeface="+mn-cs"/>
              </a:rPr>
              <a:t>, and Rudolf Bultmann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8353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Characteristics of the “third quest”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Jesus fit with Judaism? What were Jesus’ aims? Why did Jesus die? How and why did the early church begin? What are the gospels what they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majority of New Testament scholars agree that the Gospels do not contain eyewitness accounts; but that they present the theologies of their communities rather than the testimony of eyewitnesses” – Wikipedia </a:t>
            </a:r>
            <a:r>
              <a:rPr lang="en-US" sz="1200" b="0" i="1" kern="1200" dirty="0">
                <a:solidFill>
                  <a:schemeClr val="tx1"/>
                </a:solidFill>
                <a:effectLst/>
                <a:latin typeface="+mn-lt"/>
                <a:ea typeface="+mn-ea"/>
                <a:cs typeface="+mn-cs"/>
              </a:rPr>
              <a:t>Historical reliability of the Gospels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5880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853902F8-A95A-4C53-B641-7B0FB905404E}" type="datetime1">
              <a:rPr lang="en-ZA" smtClean="0"/>
              <a:t>2023/05/13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FBFBA6B-40C7-4AC6-AC52-3FE3D5A6A578}" type="datetime1">
              <a:rPr lang="en-ZA" smtClean="0"/>
              <a:t>2023/05/13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EB75EBC-785B-45FC-9CAF-EE781651922D}" type="datetime1">
              <a:rPr lang="en-ZA" smtClean="0"/>
              <a:t>2023/05/13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3EBC1B0-BD25-4DE6-8639-047FD82C6BFD}" type="datetime1">
              <a:rPr lang="en-ZA" smtClean="0"/>
              <a:t>2023/05/13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37CCFD-5230-431F-8868-3AB61AC2122F}" type="datetime1">
              <a:rPr lang="en-ZA" smtClean="0"/>
              <a:t>2023/05/13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F1BCB16-2A33-472C-859D-62FAE38E0E15}" type="datetime1">
              <a:rPr lang="en-ZA" smtClean="0"/>
              <a:t>2023/05/13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05856314-8571-47ED-9A26-00219C46664B}" type="datetime1">
              <a:rPr lang="en-ZA" smtClean="0"/>
              <a:t>2023/05/13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42A81C1-BA49-4970-A15C-BB1A22E15830}" type="datetime1">
              <a:rPr lang="en-ZA" smtClean="0"/>
              <a:t>2023/05/13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006D8-47BE-4CAA-831C-860056A846FF}" type="datetime1">
              <a:rPr lang="en-ZA" smtClean="0"/>
              <a:t>2023/05/13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0CF1-B88D-4B40-948F-E4B2400B41F0}" type="datetime1">
              <a:rPr lang="en-ZA" smtClean="0"/>
              <a:t>2023/05/13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1C73B-F384-4294-B4BC-29C156A26C49}" type="datetime1">
              <a:rPr lang="en-ZA" smtClean="0"/>
              <a:t>2023/05/13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BF8FF-EA91-4468-A9C7-CD7C9A5D842E}" type="datetime1">
              <a:rPr lang="en-ZA" smtClean="0"/>
              <a:t>2023/05/13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F7345-7360-43D9-9E9B-E7B0F7BC5D15}"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79DED3-DED4-43C8-A092-8EC7C21A7158}"/>
              </a:ext>
            </a:extLst>
          </p:cNvPr>
          <p:cNvPicPr>
            <a:picLocks noChangeAspect="1"/>
          </p:cNvPicPr>
          <p:nvPr/>
        </p:nvPicPr>
        <p:blipFill rotWithShape="1">
          <a:blip r:embed="rId3">
            <a:extLst>
              <a:ext uri="{28A0092B-C50C-407E-A947-70E740481C1C}">
                <a14:useLocalDpi xmlns:a14="http://schemas.microsoft.com/office/drawing/2010/main" val="0"/>
              </a:ext>
            </a:extLst>
          </a:blip>
          <a:srcRect b="31100"/>
          <a:stretch/>
        </p:blipFill>
        <p:spPr>
          <a:xfrm>
            <a:off x="1045107" y="3696"/>
            <a:ext cx="7053786" cy="687538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a:bodyPr>
          <a:lstStyle/>
          <a:p>
            <a:r>
              <a:rPr lang="en-US" b="1" dirty="0"/>
              <a:t>Late 20C approaches</a:t>
            </a:r>
            <a:endParaRPr lang="en-ZA" b="1" dirty="0"/>
          </a:p>
        </p:txBody>
      </p:sp>
      <p:sp>
        <p:nvSpPr>
          <p:cNvPr id="3" name="Content Placeholder 2"/>
          <p:cNvSpPr>
            <a:spLocks noGrp="1"/>
          </p:cNvSpPr>
          <p:nvPr>
            <p:ph idx="1"/>
          </p:nvPr>
        </p:nvSpPr>
        <p:spPr>
          <a:xfrm>
            <a:off x="431539" y="1366486"/>
            <a:ext cx="8301111" cy="5158858"/>
          </a:xfrm>
        </p:spPr>
        <p:txBody>
          <a:bodyPr>
            <a:normAutofit/>
          </a:bodyPr>
          <a:lstStyle/>
          <a:p>
            <a:r>
              <a:rPr lang="en-US" dirty="0"/>
              <a:t>Redaction criticism, literary criticism, social-scientific criticism, Jesus seminar</a:t>
            </a:r>
          </a:p>
          <a:p>
            <a:r>
              <a:rPr lang="en-US" dirty="0"/>
              <a:t>A third ‘quest’? </a:t>
            </a:r>
          </a:p>
          <a:p>
            <a:pPr>
              <a:spcBef>
                <a:spcPts val="0"/>
              </a:spcBef>
              <a:defRPr/>
            </a:pPr>
            <a:r>
              <a:rPr lang="en-US" dirty="0"/>
              <a:t>“The majority of New Testament scholars agree that the Gospels do not contain eyewitness accounts; but that they present the theologies of their communities rather than the testimony of eyewitnesses” – Wikipedia</a:t>
            </a:r>
            <a:endParaRPr lang="en-US" i="1" dirty="0"/>
          </a:p>
        </p:txBody>
      </p:sp>
    </p:spTree>
    <p:extLst>
      <p:ext uri="{BB962C8B-B14F-4D97-AF65-F5344CB8AC3E}">
        <p14:creationId xmlns:p14="http://schemas.microsoft.com/office/powerpoint/2010/main" val="4008259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a:bodyPr>
          <a:lstStyle/>
          <a:p>
            <a:r>
              <a:rPr lang="en-US" b="1" dirty="0"/>
              <a:t>The traditional account revisited</a:t>
            </a:r>
            <a:endParaRPr lang="en-ZA" b="1" dirty="0"/>
          </a:p>
        </p:txBody>
      </p:sp>
      <p:sp>
        <p:nvSpPr>
          <p:cNvPr id="3" name="Content Placeholder 2"/>
          <p:cNvSpPr>
            <a:spLocks noGrp="1"/>
          </p:cNvSpPr>
          <p:nvPr>
            <p:ph idx="1"/>
          </p:nvPr>
        </p:nvSpPr>
        <p:spPr>
          <a:xfrm>
            <a:off x="431540" y="1366486"/>
            <a:ext cx="5796646" cy="4752528"/>
          </a:xfrm>
        </p:spPr>
        <p:txBody>
          <a:bodyPr>
            <a:noAutofit/>
          </a:bodyPr>
          <a:lstStyle/>
          <a:p>
            <a:r>
              <a:rPr lang="en-US" sz="2400" dirty="0"/>
              <a:t>“the traditions were originated and formulated by named eyewitnesses, in whose name they were transmitted and who remained the living and active guarantors of the traditions.” – </a:t>
            </a:r>
            <a:r>
              <a:rPr lang="en-US" sz="2400" dirty="0" err="1"/>
              <a:t>Bauckham</a:t>
            </a:r>
            <a:r>
              <a:rPr lang="en-US" sz="2400" dirty="0"/>
              <a:t> </a:t>
            </a:r>
            <a:r>
              <a:rPr lang="en-US" sz="2400" i="1" dirty="0"/>
              <a:t>Jesus and the Eyewitnesses</a:t>
            </a:r>
            <a:r>
              <a:rPr lang="en-US" sz="2400" dirty="0"/>
              <a:t> (p. 290)</a:t>
            </a:r>
          </a:p>
          <a:p>
            <a:r>
              <a:rPr lang="en-US" sz="2400" dirty="0"/>
              <a:t>“the Evangelists were in more or less direct contact with eyewitnesses, not removed from them by a long process of anonymous transmission of the traditions.” (p. 6)</a:t>
            </a:r>
          </a:p>
          <a:p>
            <a:pPr marL="0" indent="0">
              <a:buNone/>
            </a:pPr>
            <a:endParaRPr lang="en-US" sz="2400" dirty="0"/>
          </a:p>
        </p:txBody>
      </p:sp>
      <p:pic>
        <p:nvPicPr>
          <p:cNvPr id="7" name="Picture 6">
            <a:extLst>
              <a:ext uri="{FF2B5EF4-FFF2-40B4-BE49-F238E27FC236}">
                <a16:creationId xmlns:a16="http://schemas.microsoft.com/office/drawing/2014/main" id="{19B09B05-54F3-441C-A15D-19F0B4CB2F0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3229" r="16841"/>
          <a:stretch/>
        </p:blipFill>
        <p:spPr>
          <a:xfrm>
            <a:off x="6228186" y="1524000"/>
            <a:ext cx="2664296" cy="3810000"/>
          </a:xfrm>
          <a:prstGeom prst="rect">
            <a:avLst/>
          </a:prstGeom>
        </p:spPr>
      </p:pic>
    </p:spTree>
    <p:extLst>
      <p:ext uri="{BB962C8B-B14F-4D97-AF65-F5344CB8AC3E}">
        <p14:creationId xmlns:p14="http://schemas.microsoft.com/office/powerpoint/2010/main" val="1295956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a:bodyPr>
          <a:lstStyle/>
          <a:p>
            <a:r>
              <a:rPr lang="en-US" b="1" dirty="0"/>
              <a:t>Ancient historiography</a:t>
            </a:r>
            <a:endParaRPr lang="en-ZA" b="1" dirty="0"/>
          </a:p>
        </p:txBody>
      </p:sp>
      <p:sp>
        <p:nvSpPr>
          <p:cNvPr id="3" name="Content Placeholder 2"/>
          <p:cNvSpPr>
            <a:spLocks noGrp="1"/>
          </p:cNvSpPr>
          <p:nvPr>
            <p:ph idx="1"/>
          </p:nvPr>
        </p:nvSpPr>
        <p:spPr>
          <a:xfrm>
            <a:off x="431539" y="1366486"/>
            <a:ext cx="8301111" cy="4752528"/>
          </a:xfrm>
        </p:spPr>
        <p:txBody>
          <a:bodyPr>
            <a:noAutofit/>
          </a:bodyPr>
          <a:lstStyle/>
          <a:p>
            <a:r>
              <a:rPr lang="en-US" sz="2400" dirty="0"/>
              <a:t>“The ancient historians — such as Thucydides, Polybius, Josephus, and Tacitus — were convinced that true history could be written only while events were still within living memory, and they valued as their sources the oral reports of direct experience of the events by involved participants in them.” (p. 8)</a:t>
            </a:r>
          </a:p>
          <a:p>
            <a:r>
              <a:rPr lang="en-US" sz="2400" dirty="0"/>
              <a:t>“the ideal eyewitness was not the dispassionate observer but one who, as a participant, had been closest to the events and whose direct experience enabled him to understand and interpret the significance of what he had seen.” (p. 8)</a:t>
            </a:r>
          </a:p>
          <a:p>
            <a:r>
              <a:rPr lang="en-US" sz="2400" dirty="0"/>
              <a:t>“a person involved remembers better than a disinterested observer.” (p. 9)</a:t>
            </a:r>
          </a:p>
        </p:txBody>
      </p:sp>
    </p:spTree>
    <p:extLst>
      <p:ext uri="{BB962C8B-B14F-4D97-AF65-F5344CB8AC3E}">
        <p14:creationId xmlns:p14="http://schemas.microsoft.com/office/powerpoint/2010/main" val="1202105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a:bodyPr>
          <a:lstStyle/>
          <a:p>
            <a:r>
              <a:rPr lang="en-US" b="1" dirty="0"/>
              <a:t>Oral tradition and oral history</a:t>
            </a:r>
            <a:endParaRPr lang="en-ZA" b="1" dirty="0"/>
          </a:p>
        </p:txBody>
      </p:sp>
      <p:sp>
        <p:nvSpPr>
          <p:cNvPr id="3" name="Content Placeholder 2"/>
          <p:cNvSpPr>
            <a:spLocks noGrp="1"/>
          </p:cNvSpPr>
          <p:nvPr>
            <p:ph idx="1"/>
          </p:nvPr>
        </p:nvSpPr>
        <p:spPr>
          <a:xfrm>
            <a:off x="431539" y="1366486"/>
            <a:ext cx="8316925" cy="4870826"/>
          </a:xfrm>
        </p:spPr>
        <p:txBody>
          <a:bodyPr>
            <a:noAutofit/>
          </a:bodyPr>
          <a:lstStyle/>
          <a:p>
            <a:r>
              <a:rPr lang="en-US" sz="2400" dirty="0"/>
              <a:t>“to a historian the truly distinctive characteristic of oral tradition is its transmission by word of mouth over a period longer than the contemporary generation.” (p. 31)</a:t>
            </a:r>
          </a:p>
          <a:p>
            <a:r>
              <a:rPr lang="en-US" sz="2400" dirty="0"/>
              <a:t>“Many have undertaken to draw up an account of the things that have been fulfilled among us, just as they were handed down to us by those who from the first were </a:t>
            </a:r>
            <a:r>
              <a:rPr lang="en-US" sz="2400" b="1" dirty="0"/>
              <a:t>eyewitnesses</a:t>
            </a:r>
            <a:r>
              <a:rPr lang="en-US" sz="2400" dirty="0"/>
              <a:t> </a:t>
            </a:r>
            <a:br>
              <a:rPr lang="en-US" sz="2400" dirty="0"/>
            </a:br>
            <a:r>
              <a:rPr lang="en-US" sz="2400" dirty="0"/>
              <a:t>(</a:t>
            </a:r>
            <a:r>
              <a:rPr lang="el-GR" sz="2400" dirty="0"/>
              <a:t>αὐτόπται</a:t>
            </a:r>
            <a:r>
              <a:rPr lang="en-US" sz="2400" dirty="0"/>
              <a:t>) and servants of the word. With this in mind, since I myself have carefully investigated everything from the beginning, I too decided to write an orderly account for you, most excellent Theophilus, so that you may know the certainty of the things you have been taught.” – Luke 1:1-4</a:t>
            </a:r>
          </a:p>
        </p:txBody>
      </p:sp>
    </p:spTree>
    <p:extLst>
      <p:ext uri="{BB962C8B-B14F-4D97-AF65-F5344CB8AC3E}">
        <p14:creationId xmlns:p14="http://schemas.microsoft.com/office/powerpoint/2010/main" val="1226877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a:bodyPr>
          <a:lstStyle/>
          <a:p>
            <a:r>
              <a:rPr lang="en-US" b="1" dirty="0"/>
              <a:t>Names in the Gospel Traditions</a:t>
            </a:r>
            <a:endParaRPr lang="en-ZA" b="1" dirty="0"/>
          </a:p>
        </p:txBody>
      </p:sp>
      <p:sp>
        <p:nvSpPr>
          <p:cNvPr id="3" name="Content Placeholder 2"/>
          <p:cNvSpPr>
            <a:spLocks noGrp="1"/>
          </p:cNvSpPr>
          <p:nvPr>
            <p:ph idx="1"/>
          </p:nvPr>
        </p:nvSpPr>
        <p:spPr>
          <a:xfrm>
            <a:off x="431539" y="1366486"/>
            <a:ext cx="8316925" cy="4870826"/>
          </a:xfrm>
        </p:spPr>
        <p:txBody>
          <a:bodyPr>
            <a:noAutofit/>
          </a:bodyPr>
          <a:lstStyle/>
          <a:p>
            <a:r>
              <a:rPr lang="en-US" sz="2400" dirty="0"/>
              <a:t>“If the names are of persons well known in the Christian communities, then it also becomes likely that many of these people were themselves the eyewitnesses who first told and doubtless continued to tell the stories in which they appear and to which their names are attached.” (p. 47)</a:t>
            </a:r>
          </a:p>
          <a:p>
            <a:r>
              <a:rPr lang="en-US" sz="2400" dirty="0"/>
              <a:t>“All three Synoptic Gospels repeatedly make the women the subjects of verbs of seeing: they “saw” the events as Jesus died, they “saw” where he was laid in the tomb, they went on the first day of the week to “see” the tomb, they “saw” the stone rolled away, they “saw” the young man sitting on the right side, and the angel invited them to “see” the empty place where Jesus’ body had lain.” (p. 48)</a:t>
            </a:r>
          </a:p>
        </p:txBody>
      </p:sp>
    </p:spTree>
    <p:extLst>
      <p:ext uri="{BB962C8B-B14F-4D97-AF65-F5344CB8AC3E}">
        <p14:creationId xmlns:p14="http://schemas.microsoft.com/office/powerpoint/2010/main" val="1951601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a:bodyPr>
          <a:lstStyle/>
          <a:p>
            <a:r>
              <a:rPr lang="en-US" b="1" dirty="0"/>
              <a:t>Palestinian Jewish names</a:t>
            </a:r>
            <a:endParaRPr lang="en-ZA" b="1" dirty="0"/>
          </a:p>
        </p:txBody>
      </p:sp>
      <p:sp>
        <p:nvSpPr>
          <p:cNvPr id="3" name="Content Placeholder 2"/>
          <p:cNvSpPr>
            <a:spLocks noGrp="1"/>
          </p:cNvSpPr>
          <p:nvPr>
            <p:ph idx="1"/>
          </p:nvPr>
        </p:nvSpPr>
        <p:spPr>
          <a:xfrm>
            <a:off x="431539" y="1366486"/>
            <a:ext cx="8316925" cy="4870826"/>
          </a:xfrm>
        </p:spPr>
        <p:txBody>
          <a:bodyPr>
            <a:noAutofit/>
          </a:bodyPr>
          <a:lstStyle/>
          <a:p>
            <a:r>
              <a:rPr lang="en-US" sz="2800" dirty="0"/>
              <a:t>Most popular male names: Simon (243), Joseph (218), Eleazar (166), Judah (164), Yohanan (122), Joshua (99)</a:t>
            </a:r>
          </a:p>
          <a:p>
            <a:r>
              <a:rPr lang="en-US" sz="2800" dirty="0"/>
              <a:t>“The percentages for men in the New Testament thus correlate remarkably closely with those for the population in general.”</a:t>
            </a:r>
          </a:p>
          <a:p>
            <a:r>
              <a:rPr lang="en-US" sz="2800" dirty="0"/>
              <a:t>“We should note that the pattern of Jewish names in the Diaspora was not at all the same as in Palestine.” </a:t>
            </a:r>
          </a:p>
          <a:p>
            <a:r>
              <a:rPr lang="en-US" sz="2800" dirty="0"/>
              <a:t>How to Tell Simon from Simon: “Simon the leper” (Mark 14:3), “Simon son of Jonah” (Matt 16:17), “Simon of Cyrene” (Mark 15:21)</a:t>
            </a:r>
          </a:p>
          <a:p>
            <a:pPr marL="457200" lvl="1" indent="0">
              <a:buNone/>
            </a:pPr>
            <a:r>
              <a:rPr lang="en-US" sz="2000" dirty="0"/>
              <a:t> </a:t>
            </a:r>
          </a:p>
          <a:p>
            <a:endParaRPr lang="en-US" sz="2400" dirty="0"/>
          </a:p>
          <a:p>
            <a:endParaRPr lang="en-US" sz="2400" dirty="0"/>
          </a:p>
        </p:txBody>
      </p:sp>
    </p:spTree>
    <p:extLst>
      <p:ext uri="{BB962C8B-B14F-4D97-AF65-F5344CB8AC3E}">
        <p14:creationId xmlns:p14="http://schemas.microsoft.com/office/powerpoint/2010/main" val="1901649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fontScale="90000"/>
          </a:bodyPr>
          <a:lstStyle/>
          <a:p>
            <a:r>
              <a:rPr lang="en-US" b="1" dirty="0"/>
              <a:t>The </a:t>
            </a:r>
            <a:r>
              <a:rPr lang="en-US" b="1" i="1" dirty="0" err="1"/>
              <a:t>inclusio</a:t>
            </a:r>
            <a:r>
              <a:rPr lang="en-US" b="1" dirty="0"/>
              <a:t> of eyewitness testimony</a:t>
            </a:r>
            <a:endParaRPr lang="en-ZA" b="1" dirty="0"/>
          </a:p>
        </p:txBody>
      </p:sp>
      <p:sp>
        <p:nvSpPr>
          <p:cNvPr id="3" name="Content Placeholder 2"/>
          <p:cNvSpPr>
            <a:spLocks noGrp="1"/>
          </p:cNvSpPr>
          <p:nvPr>
            <p:ph idx="1"/>
          </p:nvPr>
        </p:nvSpPr>
        <p:spPr>
          <a:xfrm>
            <a:off x="431539" y="1366486"/>
            <a:ext cx="8316925" cy="4870826"/>
          </a:xfrm>
        </p:spPr>
        <p:txBody>
          <a:bodyPr>
            <a:noAutofit/>
          </a:bodyPr>
          <a:lstStyle/>
          <a:p>
            <a:r>
              <a:rPr lang="en-US" sz="2800" dirty="0"/>
              <a:t>Peter the first and last disciple named in Mark:</a:t>
            </a:r>
            <a:br>
              <a:rPr lang="en-US" sz="2800" dirty="0"/>
            </a:br>
            <a:r>
              <a:rPr lang="en-US" sz="2800" dirty="0"/>
              <a:t>“As Jesus passed along the Sea of Galilee, he saw </a:t>
            </a:r>
            <a:r>
              <a:rPr lang="en-US" sz="2800" i="1" dirty="0"/>
              <a:t>Simon</a:t>
            </a:r>
            <a:r>
              <a:rPr lang="en-US" sz="2800" dirty="0"/>
              <a:t> and </a:t>
            </a:r>
            <a:r>
              <a:rPr lang="en-US" sz="2800" i="1" dirty="0"/>
              <a:t>Simon’s</a:t>
            </a:r>
            <a:r>
              <a:rPr lang="en-US" sz="2800" dirty="0"/>
              <a:t> brother Andrew casting a net into the sea” – Mark 1:16</a:t>
            </a:r>
            <a:br>
              <a:rPr lang="en-US" sz="2800" dirty="0"/>
            </a:br>
            <a:r>
              <a:rPr lang="en-US" sz="2800" dirty="0"/>
              <a:t>But go, tell his disciples </a:t>
            </a:r>
            <a:r>
              <a:rPr lang="en-US" sz="2800" i="1" dirty="0"/>
              <a:t>and Peter</a:t>
            </a:r>
            <a:r>
              <a:rPr lang="en-US" sz="2800" dirty="0"/>
              <a:t>, ‘He is going ahead of you into Galilee. There you will see him, just as he told you.’” – Mark 16:7</a:t>
            </a:r>
          </a:p>
          <a:p>
            <a:r>
              <a:rPr lang="en-US" sz="2800" dirty="0"/>
              <a:t>The beloved disciple the first and last named in John:</a:t>
            </a:r>
            <a:br>
              <a:rPr lang="en-US" sz="2800" dirty="0"/>
            </a:br>
            <a:r>
              <a:rPr lang="en-US" sz="2800" dirty="0"/>
              <a:t>“Jesus turned and saw them following” - John 1: 38</a:t>
            </a:r>
            <a:br>
              <a:rPr lang="en-US" sz="2800" dirty="0"/>
            </a:br>
            <a:r>
              <a:rPr lang="en-US" sz="2800" dirty="0"/>
              <a:t>“Peter turned and saw the disciple whom Jesus loved following” – John 21:20</a:t>
            </a:r>
            <a:endParaRPr lang="en-US" sz="2000" dirty="0"/>
          </a:p>
          <a:p>
            <a:endParaRPr lang="en-US" sz="2400" dirty="0"/>
          </a:p>
          <a:p>
            <a:endParaRPr lang="en-US" sz="2400" dirty="0"/>
          </a:p>
        </p:txBody>
      </p:sp>
    </p:spTree>
    <p:extLst>
      <p:ext uri="{BB962C8B-B14F-4D97-AF65-F5344CB8AC3E}">
        <p14:creationId xmlns:p14="http://schemas.microsoft.com/office/powerpoint/2010/main" val="4005577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a:bodyPr>
          <a:lstStyle/>
          <a:p>
            <a:r>
              <a:rPr lang="en-US" b="1" dirty="0"/>
              <a:t>Formal transmission of tradition</a:t>
            </a:r>
            <a:endParaRPr lang="en-ZA" b="1" dirty="0"/>
          </a:p>
        </p:txBody>
      </p:sp>
      <p:sp>
        <p:nvSpPr>
          <p:cNvPr id="3" name="Content Placeholder 2"/>
          <p:cNvSpPr>
            <a:spLocks noGrp="1"/>
          </p:cNvSpPr>
          <p:nvPr>
            <p:ph idx="1"/>
          </p:nvPr>
        </p:nvSpPr>
        <p:spPr>
          <a:xfrm>
            <a:off x="431539" y="1366486"/>
            <a:ext cx="8316925" cy="4870826"/>
          </a:xfrm>
        </p:spPr>
        <p:txBody>
          <a:bodyPr>
            <a:noAutofit/>
          </a:bodyPr>
          <a:lstStyle/>
          <a:p>
            <a:r>
              <a:rPr lang="en-US" sz="2800" dirty="0"/>
              <a:t>“For I received from the Lord what I also passed on (</a:t>
            </a:r>
            <a:r>
              <a:rPr lang="el-GR" sz="2800" dirty="0"/>
              <a:t>παρέδωκα</a:t>
            </a:r>
            <a:r>
              <a:rPr lang="en-US" sz="2800" dirty="0"/>
              <a:t>) to you: The Lord Jesus, on the night he was betrayed, took bread” – 1 Cor 11:23</a:t>
            </a:r>
          </a:p>
          <a:p>
            <a:r>
              <a:rPr lang="en-US" sz="2800" dirty="0"/>
              <a:t>“For what I received I passed on (</a:t>
            </a:r>
            <a:r>
              <a:rPr lang="el-GR" sz="2800" dirty="0"/>
              <a:t>παρέδωκα</a:t>
            </a:r>
            <a:r>
              <a:rPr lang="en-US" sz="2800" dirty="0"/>
              <a:t>) to you as of first importance: that Christ died for our sins according to the Scriptures, that he was buried, that he was raised on the third day according to the Scriptures, and that he appeared to Cephas, and then to the Twelve.” – 1 Cor 15:3</a:t>
            </a:r>
          </a:p>
          <a:p>
            <a:r>
              <a:rPr lang="en-US" sz="2800" dirty="0"/>
              <a:t>Clear distinctions are made between pre- and post-Easter (e.g. 1 Cor. 7, John 2:22)</a:t>
            </a:r>
            <a:endParaRPr lang="en-US" sz="2000" dirty="0"/>
          </a:p>
        </p:txBody>
      </p:sp>
    </p:spTree>
    <p:extLst>
      <p:ext uri="{BB962C8B-B14F-4D97-AF65-F5344CB8AC3E}">
        <p14:creationId xmlns:p14="http://schemas.microsoft.com/office/powerpoint/2010/main" val="17098595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a:bodyPr>
          <a:lstStyle/>
          <a:p>
            <a:r>
              <a:rPr lang="en-US" b="1" dirty="0"/>
              <a:t>Conclusion</a:t>
            </a:r>
            <a:endParaRPr lang="en-ZA" b="1" dirty="0"/>
          </a:p>
        </p:txBody>
      </p:sp>
      <p:sp>
        <p:nvSpPr>
          <p:cNvPr id="3" name="Content Placeholder 2"/>
          <p:cNvSpPr>
            <a:spLocks noGrp="1"/>
          </p:cNvSpPr>
          <p:nvPr>
            <p:ph idx="1"/>
          </p:nvPr>
        </p:nvSpPr>
        <p:spPr>
          <a:xfrm>
            <a:off x="431539" y="1196752"/>
            <a:ext cx="6156685" cy="5230866"/>
          </a:xfrm>
        </p:spPr>
        <p:txBody>
          <a:bodyPr>
            <a:noAutofit/>
          </a:bodyPr>
          <a:lstStyle/>
          <a:p>
            <a:pPr marL="0" indent="0">
              <a:buNone/>
            </a:pPr>
            <a:r>
              <a:rPr lang="en-US" sz="2400" dirty="0"/>
              <a:t>“If he tells me that something in a Gospel is legend or romance, I want to know how many legends and romances he has read, how well his palate is trained in detecting them by the </a:t>
            </a:r>
            <a:r>
              <a:rPr lang="en-US" sz="2400" dirty="0" err="1"/>
              <a:t>flavour</a:t>
            </a:r>
            <a:r>
              <a:rPr lang="en-US" sz="2400" dirty="0"/>
              <a:t>; not how many years he has spend on that Gospel. . . I have been reading poems, romances, vision-literature, legends, myths all my life. I know what they are like. I know that not one of them is like this. Of this text there are only two possible views. Either this is reportage . . . Or else, some unknown writer in the second century, without known predecessors, or successors, suddenly anticipated the whole technique of modern, novelistic, realistic narrative.”</a:t>
            </a:r>
          </a:p>
        </p:txBody>
      </p:sp>
      <p:pic>
        <p:nvPicPr>
          <p:cNvPr id="5" name="Picture 4">
            <a:extLst>
              <a:ext uri="{FF2B5EF4-FFF2-40B4-BE49-F238E27FC236}">
                <a16:creationId xmlns:a16="http://schemas.microsoft.com/office/drawing/2014/main" id="{11F6B46F-1763-4500-A3B3-BF6C0245CBEF}"/>
              </a:ext>
            </a:extLst>
          </p:cNvPr>
          <p:cNvPicPr>
            <a:picLocks noChangeAspect="1"/>
          </p:cNvPicPr>
          <p:nvPr/>
        </p:nvPicPr>
        <p:blipFill rotWithShape="1">
          <a:blip r:embed="rId3">
            <a:extLst>
              <a:ext uri="{28A0092B-C50C-407E-A947-70E740481C1C}">
                <a14:useLocalDpi xmlns:a14="http://schemas.microsoft.com/office/drawing/2010/main" val="0"/>
              </a:ext>
            </a:extLst>
          </a:blip>
          <a:srcRect l="39519" r="5454"/>
          <a:stretch/>
        </p:blipFill>
        <p:spPr>
          <a:xfrm>
            <a:off x="6588224" y="1331640"/>
            <a:ext cx="2465892" cy="3184482"/>
          </a:xfrm>
          <a:prstGeom prst="rect">
            <a:avLst/>
          </a:prstGeom>
        </p:spPr>
      </p:pic>
    </p:spTree>
    <p:extLst>
      <p:ext uri="{BB962C8B-B14F-4D97-AF65-F5344CB8AC3E}">
        <p14:creationId xmlns:p14="http://schemas.microsoft.com/office/powerpoint/2010/main" val="24452589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539" y="980728"/>
            <a:ext cx="8316925" cy="5256584"/>
          </a:xfrm>
        </p:spPr>
        <p:txBody>
          <a:bodyPr>
            <a:noAutofit/>
          </a:bodyPr>
          <a:lstStyle/>
          <a:p>
            <a:pPr marL="0" indent="0">
              <a:buNone/>
            </a:pPr>
            <a:r>
              <a:rPr lang="en-US" sz="2400" dirty="0"/>
              <a:t>“All theology of the liberal type involves at some point - and often involves throughout - the claim that the real behavior and purpose and teaching of Christ came very rapidly to be misunderstood and misrepresented by his followers, and has been recovered or exhumed only by modern scholars . . . The idea that any man or writer should be opaque to those who lived in the same culture, spoke the same language, shared the same habitual imagery and unconscious assumptions, and yet be transparent to those who have none of these advantages, is in my opinion preposterous. There is an a priori improbability in it which almost no argument and no evidence could counterbalance.” – C.S. Lewis </a:t>
            </a:r>
            <a:r>
              <a:rPr lang="en-US" sz="2400" i="1" dirty="0"/>
              <a:t>Fern Seeds and Elephants </a:t>
            </a:r>
            <a:r>
              <a:rPr lang="en-US" sz="2400" dirty="0"/>
              <a:t>(1959)</a:t>
            </a:r>
          </a:p>
        </p:txBody>
      </p:sp>
    </p:spTree>
    <p:extLst>
      <p:ext uri="{BB962C8B-B14F-4D97-AF65-F5344CB8AC3E}">
        <p14:creationId xmlns:p14="http://schemas.microsoft.com/office/powerpoint/2010/main" val="35140731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0E47-D0FC-45CA-BF32-115DE5CA9918}"/>
              </a:ext>
            </a:extLst>
          </p:cNvPr>
          <p:cNvSpPr>
            <a:spLocks noGrp="1"/>
          </p:cNvSpPr>
          <p:nvPr>
            <p:ph type="title"/>
          </p:nvPr>
        </p:nvSpPr>
        <p:spPr/>
        <p:txBody>
          <a:bodyPr/>
          <a:lstStyle/>
          <a:p>
            <a:r>
              <a:rPr lang="en-US" dirty="0"/>
              <a:t>3) The reliability of the canon</a:t>
            </a:r>
            <a:endParaRPr lang="en-ZA" dirty="0"/>
          </a:p>
        </p:txBody>
      </p:sp>
      <p:sp>
        <p:nvSpPr>
          <p:cNvPr id="3" name="Content Placeholder 2">
            <a:extLst>
              <a:ext uri="{FF2B5EF4-FFF2-40B4-BE49-F238E27FC236}">
                <a16:creationId xmlns:a16="http://schemas.microsoft.com/office/drawing/2014/main" id="{2CEAA5F1-1444-4B1C-92D0-20D21C2A8168}"/>
              </a:ext>
            </a:extLst>
          </p:cNvPr>
          <p:cNvSpPr>
            <a:spLocks noGrp="1"/>
          </p:cNvSpPr>
          <p:nvPr>
            <p:ph idx="1"/>
          </p:nvPr>
        </p:nvSpPr>
        <p:spPr>
          <a:xfrm>
            <a:off x="490155" y="1443549"/>
            <a:ext cx="8229600" cy="4525963"/>
          </a:xfrm>
        </p:spPr>
        <p:txBody>
          <a:bodyPr/>
          <a:lstStyle/>
          <a:p>
            <a:r>
              <a:rPr lang="en-US" dirty="0"/>
              <a:t>Textual transmission</a:t>
            </a:r>
          </a:p>
          <a:p>
            <a:r>
              <a:rPr lang="en-US" dirty="0"/>
              <a:t>Archaeological confirmation</a:t>
            </a:r>
          </a:p>
          <a:p>
            <a:r>
              <a:rPr lang="en-US" dirty="0"/>
              <a:t>Internal evidence of authenticity</a:t>
            </a:r>
          </a:p>
        </p:txBody>
      </p:sp>
    </p:spTree>
    <p:extLst>
      <p:ext uri="{BB962C8B-B14F-4D97-AF65-F5344CB8AC3E}">
        <p14:creationId xmlns:p14="http://schemas.microsoft.com/office/powerpoint/2010/main" val="934975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7EF80-C249-4972-9313-8476E499ADD9}"/>
              </a:ext>
            </a:extLst>
          </p:cNvPr>
          <p:cNvSpPr>
            <a:spLocks noGrp="1"/>
          </p:cNvSpPr>
          <p:nvPr>
            <p:ph type="title"/>
          </p:nvPr>
        </p:nvSpPr>
        <p:spPr/>
        <p:txBody>
          <a:bodyPr/>
          <a:lstStyle/>
          <a:p>
            <a:r>
              <a:rPr lang="en-US" dirty="0"/>
              <a:t>Textual transmission</a:t>
            </a:r>
            <a:endParaRPr lang="en-ZA" dirty="0"/>
          </a:p>
        </p:txBody>
      </p:sp>
      <p:sp>
        <p:nvSpPr>
          <p:cNvPr id="3" name="Content Placeholder 2">
            <a:extLst>
              <a:ext uri="{FF2B5EF4-FFF2-40B4-BE49-F238E27FC236}">
                <a16:creationId xmlns:a16="http://schemas.microsoft.com/office/drawing/2014/main" id="{797CB8F0-4E10-499D-9167-647CAB892A51}"/>
              </a:ext>
            </a:extLst>
          </p:cNvPr>
          <p:cNvSpPr>
            <a:spLocks noGrp="1"/>
          </p:cNvSpPr>
          <p:nvPr>
            <p:ph idx="1"/>
          </p:nvPr>
        </p:nvSpPr>
        <p:spPr>
          <a:xfrm>
            <a:off x="457200" y="1600200"/>
            <a:ext cx="8229600" cy="4787471"/>
          </a:xfrm>
        </p:spPr>
        <p:txBody>
          <a:bodyPr>
            <a:normAutofit/>
          </a:bodyPr>
          <a:lstStyle/>
          <a:p>
            <a:r>
              <a:rPr lang="en-US" spc="-20" dirty="0"/>
              <a:t>The </a:t>
            </a:r>
            <a:r>
              <a:rPr lang="en-US" i="1" spc="-20" dirty="0"/>
              <a:t>Dead Sea Scrolls</a:t>
            </a:r>
            <a:r>
              <a:rPr lang="en-US" spc="-20" dirty="0"/>
              <a:t> discovery (1948) served to highlight the quality of our OT manuscripts</a:t>
            </a:r>
          </a:p>
          <a:p>
            <a:r>
              <a:rPr lang="en-US" spc="-20" dirty="0"/>
              <a:t>The NT manuscripts are unparalleled in terms of their number and antiquity in comparison to other ancient texts</a:t>
            </a:r>
          </a:p>
          <a:p>
            <a:r>
              <a:rPr lang="en-US" spc="-20" dirty="0"/>
              <a:t>The science of textual criticism enables very accurate reconstruction of the original text</a:t>
            </a:r>
          </a:p>
        </p:txBody>
      </p:sp>
      <p:pic>
        <p:nvPicPr>
          <p:cNvPr id="10" name="Content Placeholder 4">
            <a:extLst>
              <a:ext uri="{FF2B5EF4-FFF2-40B4-BE49-F238E27FC236}">
                <a16:creationId xmlns:a16="http://schemas.microsoft.com/office/drawing/2014/main" id="{70392823-30E3-4A06-98B6-B65A21B9B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492" y="-8885"/>
            <a:ext cx="6059016" cy="6866885"/>
          </a:xfrm>
          <a:prstGeom prst="rect">
            <a:avLst/>
          </a:prstGeom>
        </p:spPr>
      </p:pic>
      <p:pic>
        <p:nvPicPr>
          <p:cNvPr id="11" name="Picture 10">
            <a:extLst>
              <a:ext uri="{FF2B5EF4-FFF2-40B4-BE49-F238E27FC236}">
                <a16:creationId xmlns:a16="http://schemas.microsoft.com/office/drawing/2014/main" id="{24F5C807-A4EB-4EC6-AFAF-2D5F99E30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90" y="356816"/>
            <a:ext cx="9350847" cy="6237312"/>
          </a:xfrm>
          <a:prstGeom prst="rect">
            <a:avLst/>
          </a:prstGeom>
        </p:spPr>
      </p:pic>
      <p:pic>
        <p:nvPicPr>
          <p:cNvPr id="5" name="Picture 4">
            <a:extLst>
              <a:ext uri="{FF2B5EF4-FFF2-40B4-BE49-F238E27FC236}">
                <a16:creationId xmlns:a16="http://schemas.microsoft.com/office/drawing/2014/main" id="{3C66C8DB-FBEA-4E58-B7F2-90B525D22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34" y="274638"/>
            <a:ext cx="9144000" cy="6301861"/>
          </a:xfrm>
          <a:prstGeom prst="rect">
            <a:avLst/>
          </a:prstGeom>
        </p:spPr>
      </p:pic>
      <p:pic>
        <p:nvPicPr>
          <p:cNvPr id="13" name="Picture 12">
            <a:extLst>
              <a:ext uri="{FF2B5EF4-FFF2-40B4-BE49-F238E27FC236}">
                <a16:creationId xmlns:a16="http://schemas.microsoft.com/office/drawing/2014/main" id="{05A23993-0FA5-46C5-ACC2-89CF4DC0C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641818"/>
            <a:ext cx="9144000" cy="5143500"/>
          </a:xfrm>
          <a:prstGeom prst="rect">
            <a:avLst/>
          </a:prstGeom>
        </p:spPr>
      </p:pic>
      <p:pic>
        <p:nvPicPr>
          <p:cNvPr id="15" name="Picture 14">
            <a:extLst>
              <a:ext uri="{FF2B5EF4-FFF2-40B4-BE49-F238E27FC236}">
                <a16:creationId xmlns:a16="http://schemas.microsoft.com/office/drawing/2014/main" id="{C47168FD-D204-494D-8ACD-6BA738AED15C}"/>
              </a:ext>
            </a:extLst>
          </p:cNvPr>
          <p:cNvPicPr>
            <a:picLocks noChangeAspect="1"/>
          </p:cNvPicPr>
          <p:nvPr/>
        </p:nvPicPr>
        <p:blipFill rotWithShape="1">
          <a:blip r:embed="rId7">
            <a:extLst>
              <a:ext uri="{28A0092B-C50C-407E-A947-70E740481C1C}">
                <a14:useLocalDpi xmlns:a14="http://schemas.microsoft.com/office/drawing/2010/main" val="0"/>
              </a:ext>
            </a:extLst>
          </a:blip>
          <a:srcRect t="27008"/>
          <a:stretch/>
        </p:blipFill>
        <p:spPr>
          <a:xfrm>
            <a:off x="21486" y="1597434"/>
            <a:ext cx="9144000" cy="4979065"/>
          </a:xfrm>
          <a:prstGeom prst="rect">
            <a:avLst/>
          </a:prstGeom>
        </p:spPr>
      </p:pic>
      <p:pic>
        <p:nvPicPr>
          <p:cNvPr id="17" name="Picture 16">
            <a:extLst>
              <a:ext uri="{FF2B5EF4-FFF2-40B4-BE49-F238E27FC236}">
                <a16:creationId xmlns:a16="http://schemas.microsoft.com/office/drawing/2014/main" id="{7074369C-9655-4C11-96FC-67E1798041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425" y="766974"/>
            <a:ext cx="8211056" cy="5485635"/>
          </a:xfrm>
          <a:prstGeom prst="rect">
            <a:avLst/>
          </a:prstGeom>
        </p:spPr>
      </p:pic>
      <p:sp>
        <p:nvSpPr>
          <p:cNvPr id="6" name="TextBox 5">
            <a:extLst>
              <a:ext uri="{FF2B5EF4-FFF2-40B4-BE49-F238E27FC236}">
                <a16:creationId xmlns:a16="http://schemas.microsoft.com/office/drawing/2014/main" id="{6AA887CE-F3AA-4E51-8B26-DDB35C37DC87}"/>
              </a:ext>
            </a:extLst>
          </p:cNvPr>
          <p:cNvSpPr txBox="1"/>
          <p:nvPr/>
        </p:nvSpPr>
        <p:spPr>
          <a:xfrm>
            <a:off x="449937" y="1632933"/>
            <a:ext cx="8229600" cy="4148272"/>
          </a:xfrm>
          <a:prstGeom prst="roundRect">
            <a:avLst>
              <a:gd name="adj" fmla="val 3959"/>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“The interval then between the data of original. composition and the earliest extant evidence become so small to be in fact negligible, and the last foundation for any doubt that the Scripture have come down to us substantially as they were written has now been removed. Both the authenticity and the general integrity of the books of the New Testament may be regarded as finally established.”</a:t>
            </a:r>
          </a:p>
          <a:p>
            <a:r>
              <a:rPr lang="en-US" sz="2800" dirty="0"/>
              <a:t>- Sir Frederic Kenyon</a:t>
            </a:r>
            <a:endParaRPr lang="en-ZA" dirty="0"/>
          </a:p>
        </p:txBody>
      </p:sp>
      <p:pic>
        <p:nvPicPr>
          <p:cNvPr id="14" name="Picture 13">
            <a:extLst>
              <a:ext uri="{FF2B5EF4-FFF2-40B4-BE49-F238E27FC236}">
                <a16:creationId xmlns:a16="http://schemas.microsoft.com/office/drawing/2014/main" id="{BB9517FE-FA28-4582-9986-ECB5351B56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0022" y="0"/>
            <a:ext cx="3783955" cy="6858000"/>
          </a:xfrm>
          <a:prstGeom prst="rect">
            <a:avLst/>
          </a:prstGeom>
        </p:spPr>
      </p:pic>
    </p:spTree>
    <p:extLst>
      <p:ext uri="{BB962C8B-B14F-4D97-AF65-F5344CB8AC3E}">
        <p14:creationId xmlns:p14="http://schemas.microsoft.com/office/powerpoint/2010/main" val="1015061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1A75-6844-496A-97C0-0E5E3CDFB781}"/>
              </a:ext>
            </a:extLst>
          </p:cNvPr>
          <p:cNvSpPr>
            <a:spLocks noGrp="1"/>
          </p:cNvSpPr>
          <p:nvPr>
            <p:ph type="title"/>
          </p:nvPr>
        </p:nvSpPr>
        <p:spPr/>
        <p:txBody>
          <a:bodyPr>
            <a:normAutofit/>
          </a:bodyPr>
          <a:lstStyle/>
          <a:p>
            <a:r>
              <a:rPr lang="en-US" dirty="0"/>
              <a:t>Archaeological confirmation</a:t>
            </a:r>
            <a:endParaRPr lang="en-ZA" dirty="0"/>
          </a:p>
        </p:txBody>
      </p:sp>
      <p:sp>
        <p:nvSpPr>
          <p:cNvPr id="3" name="Content Placeholder 2">
            <a:extLst>
              <a:ext uri="{FF2B5EF4-FFF2-40B4-BE49-F238E27FC236}">
                <a16:creationId xmlns:a16="http://schemas.microsoft.com/office/drawing/2014/main" id="{9707506D-6A00-4A46-8FA3-85E4AF6B6895}"/>
              </a:ext>
            </a:extLst>
          </p:cNvPr>
          <p:cNvSpPr>
            <a:spLocks noGrp="1"/>
          </p:cNvSpPr>
          <p:nvPr>
            <p:ph idx="1"/>
          </p:nvPr>
        </p:nvSpPr>
        <p:spPr>
          <a:xfrm>
            <a:off x="457200" y="1600200"/>
            <a:ext cx="8229600" cy="4853136"/>
          </a:xfrm>
        </p:spPr>
        <p:txBody>
          <a:bodyPr>
            <a:normAutofit fontScale="92500"/>
          </a:bodyPr>
          <a:lstStyle/>
          <a:p>
            <a:r>
              <a:rPr lang="en-US" dirty="0"/>
              <a:t>Discovery of the Tel Dan Stele in 1993 making clear reference to the “House of David” (9BC)</a:t>
            </a:r>
          </a:p>
          <a:p>
            <a:r>
              <a:rPr lang="en-US" dirty="0"/>
              <a:t>Discovery of the pool of Siloam in 2004 referred to in John 9:7 and not mentioned in any extant ancient literature </a:t>
            </a:r>
          </a:p>
          <a:p>
            <a:r>
              <a:rPr lang="en-US" dirty="0"/>
              <a:t>The </a:t>
            </a:r>
            <a:r>
              <a:rPr lang="en-US" i="1" dirty="0" err="1"/>
              <a:t>Politarch</a:t>
            </a:r>
            <a:r>
              <a:rPr lang="en-US" dirty="0"/>
              <a:t> </a:t>
            </a:r>
            <a:r>
              <a:rPr lang="en-US" i="1" dirty="0"/>
              <a:t>inscription</a:t>
            </a:r>
            <a:r>
              <a:rPr lang="en-US" dirty="0"/>
              <a:t> from Thessaloniki (2AD) confirms Luke’s correct use of title here:</a:t>
            </a:r>
            <a:br>
              <a:rPr lang="en-US" dirty="0"/>
            </a:br>
            <a:r>
              <a:rPr lang="en-US" dirty="0"/>
              <a:t>“But when they did not find them, they dragged Jason and some other believers before the city officials (</a:t>
            </a:r>
            <a:r>
              <a:rPr lang="el-GR" dirty="0"/>
              <a:t>πολιτάρχης</a:t>
            </a:r>
            <a:r>
              <a:rPr lang="en-US" dirty="0"/>
              <a:t>)” – Acts 17:6</a:t>
            </a:r>
          </a:p>
          <a:p>
            <a:endParaRPr lang="en-ZA" dirty="0"/>
          </a:p>
        </p:txBody>
      </p:sp>
      <p:pic>
        <p:nvPicPr>
          <p:cNvPr id="5" name="Picture 4">
            <a:extLst>
              <a:ext uri="{FF2B5EF4-FFF2-40B4-BE49-F238E27FC236}">
                <a16:creationId xmlns:a16="http://schemas.microsoft.com/office/drawing/2014/main" id="{CAA64601-339C-47B8-9460-E36FE1C58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396" y="1345784"/>
            <a:ext cx="5397208" cy="5222864"/>
          </a:xfrm>
          <a:prstGeom prst="rect">
            <a:avLst/>
          </a:prstGeom>
        </p:spPr>
      </p:pic>
      <p:pic>
        <p:nvPicPr>
          <p:cNvPr id="6" name="Picture 5">
            <a:extLst>
              <a:ext uri="{FF2B5EF4-FFF2-40B4-BE49-F238E27FC236}">
                <a16:creationId xmlns:a16="http://schemas.microsoft.com/office/drawing/2014/main" id="{EB7F3790-685A-49D2-B964-2258BEE05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7889"/>
            <a:ext cx="9144000" cy="6080759"/>
          </a:xfrm>
          <a:prstGeom prst="rect">
            <a:avLst/>
          </a:prstGeom>
        </p:spPr>
      </p:pic>
      <p:pic>
        <p:nvPicPr>
          <p:cNvPr id="7" name="Picture 6">
            <a:extLst>
              <a:ext uri="{FF2B5EF4-FFF2-40B4-BE49-F238E27FC236}">
                <a16:creationId xmlns:a16="http://schemas.microsoft.com/office/drawing/2014/main" id="{6E10CBD0-11B8-445C-8390-46C2E3A7C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81" y="598892"/>
            <a:ext cx="8013438" cy="5660215"/>
          </a:xfrm>
          <a:prstGeom prst="rect">
            <a:avLst/>
          </a:prstGeom>
        </p:spPr>
      </p:pic>
    </p:spTree>
    <p:extLst>
      <p:ext uri="{BB962C8B-B14F-4D97-AF65-F5344CB8AC3E}">
        <p14:creationId xmlns:p14="http://schemas.microsoft.com/office/powerpoint/2010/main" val="995357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81"/>
            <a:ext cx="8229600" cy="1143000"/>
          </a:xfrm>
        </p:spPr>
        <p:txBody>
          <a:bodyPr>
            <a:normAutofit/>
          </a:bodyPr>
          <a:lstStyle/>
          <a:p>
            <a:r>
              <a:rPr lang="en-ZA" b="1" dirty="0"/>
              <a:t>Contemporary popular culture</a:t>
            </a:r>
          </a:p>
        </p:txBody>
      </p:sp>
      <p:pic>
        <p:nvPicPr>
          <p:cNvPr id="12" name="Picture 11">
            <a:extLst>
              <a:ext uri="{FF2B5EF4-FFF2-40B4-BE49-F238E27FC236}">
                <a16:creationId xmlns:a16="http://schemas.microsoft.com/office/drawing/2014/main" id="{5577DE17-222A-4D1A-AADE-3380CDA8F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44340"/>
            <a:ext cx="4030838" cy="5310629"/>
          </a:xfrm>
          <a:prstGeom prst="rect">
            <a:avLst/>
          </a:prstGeom>
        </p:spPr>
      </p:pic>
      <p:pic>
        <p:nvPicPr>
          <p:cNvPr id="8" name="Content Placeholder 7">
            <a:extLst>
              <a:ext uri="{FF2B5EF4-FFF2-40B4-BE49-F238E27FC236}">
                <a16:creationId xmlns:a16="http://schemas.microsoft.com/office/drawing/2014/main" id="{F28C7E97-A003-4D47-BC28-B9BF1A791C8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15816" y="1344340"/>
            <a:ext cx="2963391" cy="5308621"/>
          </a:xfrm>
        </p:spPr>
      </p:pic>
      <p:pic>
        <p:nvPicPr>
          <p:cNvPr id="10" name="Picture 9">
            <a:extLst>
              <a:ext uri="{FF2B5EF4-FFF2-40B4-BE49-F238E27FC236}">
                <a16:creationId xmlns:a16="http://schemas.microsoft.com/office/drawing/2014/main" id="{D3D641A4-13FD-4B3D-B270-E12A5187E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3634" y="1320701"/>
            <a:ext cx="3308846" cy="5333522"/>
          </a:xfrm>
          <a:prstGeom prst="rect">
            <a:avLst/>
          </a:prstGeom>
        </p:spPr>
      </p:pic>
    </p:spTree>
    <p:extLst>
      <p:ext uri="{BB962C8B-B14F-4D97-AF65-F5344CB8AC3E}">
        <p14:creationId xmlns:p14="http://schemas.microsoft.com/office/powerpoint/2010/main" val="3916066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a:bodyPr>
          <a:lstStyle/>
          <a:p>
            <a:r>
              <a:rPr lang="en-ZA" b="1" dirty="0"/>
              <a:t>Contemporary scholarship</a:t>
            </a:r>
          </a:p>
        </p:txBody>
      </p:sp>
      <p:sp>
        <p:nvSpPr>
          <p:cNvPr id="3" name="Content Placeholder 2"/>
          <p:cNvSpPr>
            <a:spLocks noGrp="1"/>
          </p:cNvSpPr>
          <p:nvPr>
            <p:ph idx="1"/>
          </p:nvPr>
        </p:nvSpPr>
        <p:spPr>
          <a:xfrm>
            <a:off x="251521" y="1351677"/>
            <a:ext cx="5976664" cy="5184576"/>
          </a:xfrm>
        </p:spPr>
        <p:txBody>
          <a:bodyPr>
            <a:noAutofit/>
          </a:bodyPr>
          <a:lstStyle/>
          <a:p>
            <a:pPr marL="0" indent="0">
              <a:buNone/>
            </a:pPr>
            <a:r>
              <a:rPr lang="en-US" sz="2200" dirty="0"/>
              <a:t>“Anyone who converted to become a follower of Jesus could and did tell the stories. A convert would tell his wife; if she converted, she would tell her neighbor; if she converted, she would tell her husband; if he converted, he would tell his business partner; if he converted, he would take a business trip to another city and tell his business associate; if he converted, he would tell his wife; if she converted, she would tell her neighbor . . . and on and on . . . Who, then, was telling the stories about Jesus? Just the apostles? It can’t have been just the apostles. Eventually, an author heard the stories in his church — say it was “Mark” in the city of Rome. And he wrote his account.” </a:t>
            </a:r>
            <a:br>
              <a:rPr lang="en-US" sz="2200" dirty="0"/>
            </a:br>
            <a:r>
              <a:rPr lang="en-US" sz="2200" dirty="0"/>
              <a:t>– Bart </a:t>
            </a:r>
            <a:r>
              <a:rPr lang="en-US" sz="2200" dirty="0" err="1"/>
              <a:t>Ehrman</a:t>
            </a:r>
            <a:r>
              <a:rPr lang="en-US" sz="2200" dirty="0"/>
              <a:t> </a:t>
            </a:r>
            <a:r>
              <a:rPr lang="en-US" sz="2200" i="1" dirty="0"/>
              <a:t>How Jesus Became God </a:t>
            </a:r>
            <a:r>
              <a:rPr lang="en-US" sz="2200" dirty="0"/>
              <a:t>(2014)</a:t>
            </a:r>
          </a:p>
        </p:txBody>
      </p:sp>
      <p:pic>
        <p:nvPicPr>
          <p:cNvPr id="5" name="Picture 4">
            <a:extLst>
              <a:ext uri="{FF2B5EF4-FFF2-40B4-BE49-F238E27FC236}">
                <a16:creationId xmlns:a16="http://schemas.microsoft.com/office/drawing/2014/main" id="{260FCCE5-90B5-45F2-9910-6894A46F3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384732"/>
            <a:ext cx="2688041" cy="3174071"/>
          </a:xfrm>
          <a:prstGeom prst="rect">
            <a:avLst/>
          </a:prstGeom>
        </p:spPr>
      </p:pic>
    </p:spTree>
    <p:extLst>
      <p:ext uri="{BB962C8B-B14F-4D97-AF65-F5344CB8AC3E}">
        <p14:creationId xmlns:p14="http://schemas.microsoft.com/office/powerpoint/2010/main" val="1606008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17136" cy="1143000"/>
          </a:xfrm>
        </p:spPr>
        <p:txBody>
          <a:bodyPr>
            <a:normAutofit/>
          </a:bodyPr>
          <a:lstStyle/>
          <a:p>
            <a:r>
              <a:rPr lang="en-ZA" b="1" dirty="0"/>
              <a:t>19C ‘Quests’ for the historical Jesus</a:t>
            </a:r>
          </a:p>
        </p:txBody>
      </p:sp>
      <p:sp>
        <p:nvSpPr>
          <p:cNvPr id="3" name="Content Placeholder 2"/>
          <p:cNvSpPr>
            <a:spLocks noGrp="1"/>
          </p:cNvSpPr>
          <p:nvPr>
            <p:ph idx="1"/>
          </p:nvPr>
        </p:nvSpPr>
        <p:spPr>
          <a:xfrm>
            <a:off x="323528" y="1700808"/>
            <a:ext cx="5659635" cy="4752528"/>
          </a:xfrm>
        </p:spPr>
        <p:txBody>
          <a:bodyPr>
            <a:normAutofit fontScale="85000" lnSpcReduction="10000"/>
          </a:bodyPr>
          <a:lstStyle/>
          <a:p>
            <a:r>
              <a:rPr lang="en-US" dirty="0"/>
              <a:t>D.F. Strauss - </a:t>
            </a:r>
            <a:r>
              <a:rPr lang="en-US" i="1" dirty="0"/>
              <a:t>The Life of Jesus, Critically Examined </a:t>
            </a:r>
            <a:r>
              <a:rPr lang="en-US" dirty="0"/>
              <a:t>(1836)</a:t>
            </a:r>
          </a:p>
          <a:p>
            <a:r>
              <a:rPr lang="en-US" dirty="0"/>
              <a:t>E. Renan – </a:t>
            </a:r>
            <a:r>
              <a:rPr lang="en-US" i="1" dirty="0"/>
              <a:t>The Life of Jesus </a:t>
            </a:r>
            <a:r>
              <a:rPr lang="en-US" dirty="0"/>
              <a:t>(1863)</a:t>
            </a:r>
          </a:p>
          <a:p>
            <a:r>
              <a:rPr lang="en-US" dirty="0"/>
              <a:t>A. Schweitzer – </a:t>
            </a:r>
            <a:r>
              <a:rPr lang="en-US" i="1" dirty="0"/>
              <a:t>The Quest of the Historical Jesus </a:t>
            </a:r>
            <a:r>
              <a:rPr lang="en-US" dirty="0"/>
              <a:t>(1906)</a:t>
            </a:r>
          </a:p>
          <a:p>
            <a:r>
              <a:rPr lang="en-US" dirty="0"/>
              <a:t>"The Christ that Adolf </a:t>
            </a:r>
            <a:r>
              <a:rPr lang="en-US" dirty="0" err="1"/>
              <a:t>Harnack</a:t>
            </a:r>
            <a:r>
              <a:rPr lang="en-US" dirty="0"/>
              <a:t> sees, looking back through nineteen centuries of Catholic darkness, is only the reflection of a liberal Protestant face, seen at the bottom of a deep well.“ – G. Tyrrell (1910)</a:t>
            </a:r>
          </a:p>
          <a:p>
            <a:endParaRPr lang="en-US" sz="4000" dirty="0"/>
          </a:p>
        </p:txBody>
      </p:sp>
      <p:pic>
        <p:nvPicPr>
          <p:cNvPr id="6" name="Picture 5">
            <a:extLst>
              <a:ext uri="{FF2B5EF4-FFF2-40B4-BE49-F238E27FC236}">
                <a16:creationId xmlns:a16="http://schemas.microsoft.com/office/drawing/2014/main" id="{61598BBE-1F65-4234-8E6D-FBE0841B1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163" y="1700808"/>
            <a:ext cx="2857500" cy="3124200"/>
          </a:xfrm>
          <a:prstGeom prst="rect">
            <a:avLst/>
          </a:prstGeom>
        </p:spPr>
      </p:pic>
    </p:spTree>
    <p:extLst>
      <p:ext uri="{BB962C8B-B14F-4D97-AF65-F5344CB8AC3E}">
        <p14:creationId xmlns:p14="http://schemas.microsoft.com/office/powerpoint/2010/main" val="1407276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fontScale="90000"/>
          </a:bodyPr>
          <a:lstStyle/>
          <a:p>
            <a:r>
              <a:rPr lang="en-US" b="1" dirty="0"/>
              <a:t>Early 20C state of gospel scholarship</a:t>
            </a:r>
            <a:endParaRPr lang="en-ZA" b="1" dirty="0"/>
          </a:p>
        </p:txBody>
      </p:sp>
      <p:sp>
        <p:nvSpPr>
          <p:cNvPr id="3" name="Content Placeholder 2"/>
          <p:cNvSpPr>
            <a:spLocks noGrp="1"/>
          </p:cNvSpPr>
          <p:nvPr>
            <p:ph idx="1"/>
          </p:nvPr>
        </p:nvSpPr>
        <p:spPr>
          <a:xfrm>
            <a:off x="323528" y="1700808"/>
            <a:ext cx="5472608" cy="4752528"/>
          </a:xfrm>
        </p:spPr>
        <p:txBody>
          <a:bodyPr>
            <a:normAutofit/>
          </a:bodyPr>
          <a:lstStyle/>
          <a:p>
            <a:r>
              <a:rPr lang="en-US" dirty="0"/>
              <a:t>Lightfoot, Westcott &amp; </a:t>
            </a:r>
            <a:r>
              <a:rPr lang="en-US" dirty="0" err="1"/>
              <a:t>Hort</a:t>
            </a:r>
            <a:r>
              <a:rPr lang="en-US" dirty="0"/>
              <a:t>: establishing a 1C date for the majority of NT documents</a:t>
            </a:r>
          </a:p>
          <a:p>
            <a:r>
              <a:rPr lang="en-US" dirty="0" err="1"/>
              <a:t>Lachmann</a:t>
            </a:r>
            <a:r>
              <a:rPr lang="en-US" dirty="0"/>
              <a:t> &amp; </a:t>
            </a:r>
            <a:r>
              <a:rPr lang="en-US" dirty="0" err="1"/>
              <a:t>Holtzmann</a:t>
            </a:r>
            <a:r>
              <a:rPr lang="en-US" dirty="0"/>
              <a:t>: establish </a:t>
            </a:r>
            <a:r>
              <a:rPr lang="en-US" dirty="0" err="1"/>
              <a:t>Marcan</a:t>
            </a:r>
            <a:r>
              <a:rPr lang="en-US" dirty="0"/>
              <a:t> priority</a:t>
            </a:r>
          </a:p>
          <a:p>
            <a:r>
              <a:rPr lang="en-US" dirty="0"/>
              <a:t>Streeter – defends and refines the two-source hypothesis</a:t>
            </a:r>
          </a:p>
        </p:txBody>
      </p:sp>
      <p:pic>
        <p:nvPicPr>
          <p:cNvPr id="5" name="Picture 4">
            <a:extLst>
              <a:ext uri="{FF2B5EF4-FFF2-40B4-BE49-F238E27FC236}">
                <a16:creationId xmlns:a16="http://schemas.microsoft.com/office/drawing/2014/main" id="{0470D713-03C9-4E48-912D-51C655C3C7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08104" y="1700808"/>
            <a:ext cx="3481324" cy="4068909"/>
          </a:xfrm>
          <a:prstGeom prst="rect">
            <a:avLst/>
          </a:prstGeom>
        </p:spPr>
      </p:pic>
    </p:spTree>
    <p:extLst>
      <p:ext uri="{BB962C8B-B14F-4D97-AF65-F5344CB8AC3E}">
        <p14:creationId xmlns:p14="http://schemas.microsoft.com/office/powerpoint/2010/main" val="3658990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88640"/>
            <a:ext cx="8409123" cy="1143000"/>
          </a:xfrm>
        </p:spPr>
        <p:txBody>
          <a:bodyPr>
            <a:normAutofit/>
          </a:bodyPr>
          <a:lstStyle/>
          <a:p>
            <a:r>
              <a:rPr lang="en-US" b="1" dirty="0"/>
              <a:t>Mid 20C form criticism</a:t>
            </a:r>
            <a:endParaRPr lang="en-ZA" b="1" dirty="0"/>
          </a:p>
        </p:txBody>
      </p:sp>
      <p:sp>
        <p:nvSpPr>
          <p:cNvPr id="3" name="Content Placeholder 2"/>
          <p:cNvSpPr>
            <a:spLocks noGrp="1"/>
          </p:cNvSpPr>
          <p:nvPr>
            <p:ph idx="1"/>
          </p:nvPr>
        </p:nvSpPr>
        <p:spPr>
          <a:xfrm>
            <a:off x="431539" y="1366486"/>
            <a:ext cx="8301111" cy="4752528"/>
          </a:xfrm>
        </p:spPr>
        <p:txBody>
          <a:bodyPr>
            <a:normAutofit fontScale="92500" lnSpcReduction="20000"/>
          </a:bodyPr>
          <a:lstStyle/>
          <a:p>
            <a:r>
              <a:rPr lang="en-US" dirty="0"/>
              <a:t>Pioneers: Schmidt, </a:t>
            </a:r>
            <a:r>
              <a:rPr lang="en-US" dirty="0" err="1"/>
              <a:t>Dibelius</a:t>
            </a:r>
            <a:r>
              <a:rPr lang="en-US" dirty="0"/>
              <a:t>, and Bultmann</a:t>
            </a:r>
          </a:p>
          <a:p>
            <a:r>
              <a:rPr lang="en-US" dirty="0"/>
              <a:t>The source material of the gospels was </a:t>
            </a:r>
            <a:r>
              <a:rPr lang="en-US" b="1" dirty="0"/>
              <a:t>oral traditions</a:t>
            </a:r>
            <a:r>
              <a:rPr lang="en-US" dirty="0"/>
              <a:t> about Jesus that circulated </a:t>
            </a:r>
            <a:r>
              <a:rPr lang="en-US" b="1" dirty="0"/>
              <a:t>anonymously</a:t>
            </a:r>
            <a:r>
              <a:rPr lang="en-US" dirty="0"/>
              <a:t> in the community and could be classified according to conventional </a:t>
            </a:r>
            <a:r>
              <a:rPr lang="en-US" b="1" i="1" dirty="0"/>
              <a:t>forms</a:t>
            </a:r>
            <a:r>
              <a:rPr lang="en-US" dirty="0"/>
              <a:t>: parables, aphorisms, proverbs, miracles stories, controversy stories, etc.  </a:t>
            </a:r>
          </a:p>
          <a:p>
            <a:r>
              <a:rPr lang="en-US" dirty="0"/>
              <a:t>These short units reflected the “setting-in-life” (</a:t>
            </a:r>
            <a:r>
              <a:rPr lang="en-US" b="1" i="1" dirty="0" err="1"/>
              <a:t>Sitz</a:t>
            </a:r>
            <a:r>
              <a:rPr lang="en-US" b="1" i="1" dirty="0"/>
              <a:t> </a:t>
            </a:r>
            <a:r>
              <a:rPr lang="en-US" b="1" i="1" dirty="0" err="1"/>
              <a:t>im</a:t>
            </a:r>
            <a:r>
              <a:rPr lang="en-US" b="1" i="1" dirty="0"/>
              <a:t> Leben</a:t>
            </a:r>
            <a:r>
              <a:rPr lang="en-US" dirty="0"/>
              <a:t>) of the Christian communities</a:t>
            </a:r>
          </a:p>
          <a:p>
            <a:r>
              <a:rPr lang="en-US" dirty="0"/>
              <a:t>The gospel writers strung these disconnected units  together like </a:t>
            </a:r>
            <a:r>
              <a:rPr lang="en-US" b="1" dirty="0"/>
              <a:t>“pearls on a string”</a:t>
            </a:r>
          </a:p>
        </p:txBody>
      </p:sp>
    </p:spTree>
    <p:extLst>
      <p:ext uri="{BB962C8B-B14F-4D97-AF65-F5344CB8AC3E}">
        <p14:creationId xmlns:p14="http://schemas.microsoft.com/office/powerpoint/2010/main" val="4094268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9879</TotalTime>
  <Words>2843</Words>
  <Application>Microsoft Office PowerPoint</Application>
  <PresentationFormat>On-screen Show (4:3)</PresentationFormat>
  <Paragraphs>116</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3) The reliability of the canon</vt:lpstr>
      <vt:lpstr>Textual transmission</vt:lpstr>
      <vt:lpstr>Archaeological confirmation</vt:lpstr>
      <vt:lpstr>Contemporary popular culture</vt:lpstr>
      <vt:lpstr>Contemporary scholarship</vt:lpstr>
      <vt:lpstr>19C ‘Quests’ for the historical Jesus</vt:lpstr>
      <vt:lpstr>Early 20C state of gospel scholarship</vt:lpstr>
      <vt:lpstr>Mid 20C form criticism</vt:lpstr>
      <vt:lpstr>Late 20C approaches</vt:lpstr>
      <vt:lpstr>The traditional account revisited</vt:lpstr>
      <vt:lpstr>Ancient historiography</vt:lpstr>
      <vt:lpstr>Oral tradition and oral history</vt:lpstr>
      <vt:lpstr>Names in the Gospel Traditions</vt:lpstr>
      <vt:lpstr>Palestinian Jewish names</vt:lpstr>
      <vt:lpstr>The inclusio of eyewitness testimony</vt:lpstr>
      <vt:lpstr>Formal transmission of tradition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John-Paul Harper</dc:creator>
  <cp:lastModifiedBy>John-Paul Harper</cp:lastModifiedBy>
  <cp:revision>551</cp:revision>
  <cp:lastPrinted>2017-10-12T19:16:04Z</cp:lastPrinted>
  <dcterms:created xsi:type="dcterms:W3CDTF">2012-08-31T11:02:44Z</dcterms:created>
  <dcterms:modified xsi:type="dcterms:W3CDTF">2023-05-13T05:48:10Z</dcterms:modified>
</cp:coreProperties>
</file>